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6" r:id="rId2"/>
    <p:sldId id="453" r:id="rId3"/>
    <p:sldId id="488" r:id="rId4"/>
    <p:sldId id="482" r:id="rId5"/>
    <p:sldId id="483" r:id="rId6"/>
    <p:sldId id="457" r:id="rId7"/>
    <p:sldId id="554" r:id="rId8"/>
    <p:sldId id="551" r:id="rId9"/>
    <p:sldId id="481" r:id="rId10"/>
    <p:sldId id="550" r:id="rId11"/>
    <p:sldId id="552" r:id="rId12"/>
    <p:sldId id="445" r:id="rId13"/>
    <p:sldId id="446" r:id="rId14"/>
    <p:sldId id="447" r:id="rId15"/>
    <p:sldId id="448" r:id="rId16"/>
    <p:sldId id="449" r:id="rId17"/>
    <p:sldId id="450" r:id="rId18"/>
    <p:sldId id="451" r:id="rId19"/>
    <p:sldId id="452" r:id="rId20"/>
    <p:sldId id="442" r:id="rId21"/>
    <p:sldId id="443" r:id="rId22"/>
    <p:sldId id="487" r:id="rId23"/>
    <p:sldId id="444"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5B99"/>
    <a:srgbClr val="00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0198" autoAdjust="0"/>
  </p:normalViewPr>
  <p:slideViewPr>
    <p:cSldViewPr>
      <p:cViewPr varScale="1">
        <p:scale>
          <a:sx n="78" d="100"/>
          <a:sy n="78" d="100"/>
        </p:scale>
        <p:origin x="1574"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16"/>
    </p:cViewPr>
  </p:sorterViewPr>
  <p:notesViewPr>
    <p:cSldViewPr>
      <p:cViewPr varScale="1">
        <p:scale>
          <a:sx n="70" d="100"/>
          <a:sy n="70" d="100"/>
        </p:scale>
        <p:origin x="-3246"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4862238A-A850-49A8-9567-E6D06F23330B}" type="datetimeFigureOut">
              <a:rPr lang="en-US" smtClean="0"/>
              <a:pPr/>
              <a:t>11/17/2021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542733F4-ABC1-425B-AF2D-C30C6B960805}" type="slidenum">
              <a:rPr lang="en-US" smtClean="0"/>
              <a:pPr/>
              <a:t>‹#›</a:t>
            </a:fld>
            <a:endParaRPr lang="en-US" dirty="0"/>
          </a:p>
        </p:txBody>
      </p:sp>
    </p:spTree>
    <p:extLst>
      <p:ext uri="{BB962C8B-B14F-4D97-AF65-F5344CB8AC3E}">
        <p14:creationId xmlns:p14="http://schemas.microsoft.com/office/powerpoint/2010/main" val="2392544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358F5FB-1543-4255-9BCE-86043B97FC75}" type="datetimeFigureOut">
              <a:rPr lang="en-US" smtClean="0"/>
              <a:pPr/>
              <a:t>11/17/2021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F32D5DA-68D8-4DE7-A4B8-D7DF541A9B08}" type="slidenum">
              <a:rPr lang="en-US" smtClean="0"/>
              <a:pPr/>
              <a:t>‹#›</a:t>
            </a:fld>
            <a:endParaRPr lang="en-US" dirty="0"/>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14" tIns="44556" rIns="89114" bIns="44556"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79468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65610" indent="-294465">
              <a:defRPr>
                <a:solidFill>
                  <a:schemeClr val="tx1"/>
                </a:solidFill>
                <a:latin typeface="Arial" panose="020B0604020202020204" pitchFamily="34" charset="0"/>
                <a:ea typeface="ヒラギノ角ゴ Pro W3" charset="-128"/>
              </a:defRPr>
            </a:lvl2pPr>
            <a:lvl3pPr marL="1177862" indent="-235572">
              <a:defRPr>
                <a:solidFill>
                  <a:schemeClr val="tx1"/>
                </a:solidFill>
                <a:latin typeface="Arial" panose="020B0604020202020204" pitchFamily="34" charset="0"/>
                <a:ea typeface="ヒラギノ角ゴ Pro W3" charset="-128"/>
              </a:defRPr>
            </a:lvl3pPr>
            <a:lvl4pPr marL="1649006" indent="-235572">
              <a:defRPr>
                <a:solidFill>
                  <a:schemeClr val="tx1"/>
                </a:solidFill>
                <a:latin typeface="Arial" panose="020B0604020202020204" pitchFamily="34" charset="0"/>
                <a:ea typeface="ヒラギノ角ゴ Pro W3" charset="-128"/>
              </a:defRPr>
            </a:lvl4pPr>
            <a:lvl5pPr marL="2120151" indent="-235572">
              <a:defRPr>
                <a:solidFill>
                  <a:schemeClr val="tx1"/>
                </a:solidFill>
                <a:latin typeface="Arial" panose="020B0604020202020204" pitchFamily="34" charset="0"/>
                <a:ea typeface="ヒラギノ角ゴ Pro W3" charset="-128"/>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C01F60A-85A9-4EB1-A115-54C2A2E4629A}" type="slidenum">
              <a:rPr lang="en-US" altLang="en-US" smtClean="0"/>
              <a:pPr/>
              <a:t>8</a:t>
            </a:fld>
            <a:endParaRPr lang="en-US" altLang="en-US"/>
          </a:p>
        </p:txBody>
      </p:sp>
    </p:spTree>
    <p:extLst>
      <p:ext uri="{BB962C8B-B14F-4D97-AF65-F5344CB8AC3E}">
        <p14:creationId xmlns:p14="http://schemas.microsoft.com/office/powerpoint/2010/main" val="18375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Janet</a:t>
            </a:r>
          </a:p>
        </p:txBody>
      </p:sp>
      <p:sp>
        <p:nvSpPr>
          <p:cNvPr id="4" name="Slide Number Placeholder 3"/>
          <p:cNvSpPr>
            <a:spLocks noGrp="1"/>
          </p:cNvSpPr>
          <p:nvPr>
            <p:ph type="sldNum" sz="quarter" idx="10"/>
          </p:nvPr>
        </p:nvSpPr>
        <p:spPr/>
        <p:txBody>
          <a:bodyPr/>
          <a:lstStyle/>
          <a:p>
            <a:pPr>
              <a:defRPr/>
            </a:pPr>
            <a:fld id="{0D68D7F0-7195-4B1B-8AC9-4B1D2ED7F60E}"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a:t>May 12, 2015</a:t>
            </a:r>
            <a:endParaRPr lang="en-US" dirty="0"/>
          </a:p>
        </p:txBody>
      </p:sp>
      <p:sp>
        <p:nvSpPr>
          <p:cNvPr id="6" name="Footer Placeholder 5"/>
          <p:cNvSpPr>
            <a:spLocks noGrp="1"/>
          </p:cNvSpPr>
          <p:nvPr>
            <p:ph type="ftr" sz="quarter" idx="12"/>
          </p:nvPr>
        </p:nvSpPr>
        <p:spPr/>
        <p:txBody>
          <a:bodyPr/>
          <a:lstStyle/>
          <a:p>
            <a:pPr>
              <a:defRPr/>
            </a:pPr>
            <a:r>
              <a:rPr lang="en-US"/>
              <a:t>janetporterphd@gmail.com</a:t>
            </a:r>
            <a:endParaRPr lang="en-US" dirty="0"/>
          </a:p>
        </p:txBody>
      </p:sp>
      <p:sp>
        <p:nvSpPr>
          <p:cNvPr id="7" name="Header Placeholder 6"/>
          <p:cNvSpPr>
            <a:spLocks noGrp="1"/>
          </p:cNvSpPr>
          <p:nvPr>
            <p:ph type="hdr" sz="quarter" idx="13"/>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87447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Janet</a:t>
            </a:r>
          </a:p>
        </p:txBody>
      </p:sp>
      <p:sp>
        <p:nvSpPr>
          <p:cNvPr id="4" name="Slide Number Placeholder 3"/>
          <p:cNvSpPr>
            <a:spLocks noGrp="1"/>
          </p:cNvSpPr>
          <p:nvPr>
            <p:ph type="sldNum" sz="quarter" idx="10"/>
          </p:nvPr>
        </p:nvSpPr>
        <p:spPr/>
        <p:txBody>
          <a:bodyPr/>
          <a:lstStyle/>
          <a:p>
            <a:pPr>
              <a:defRPr/>
            </a:pPr>
            <a:fld id="{0D68D7F0-7195-4B1B-8AC9-4B1D2ED7F60E}"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a:t>May 12, 2015</a:t>
            </a:r>
            <a:endParaRPr lang="en-US" dirty="0"/>
          </a:p>
        </p:txBody>
      </p:sp>
      <p:sp>
        <p:nvSpPr>
          <p:cNvPr id="6" name="Footer Placeholder 5"/>
          <p:cNvSpPr>
            <a:spLocks noGrp="1"/>
          </p:cNvSpPr>
          <p:nvPr>
            <p:ph type="ftr" sz="quarter" idx="12"/>
          </p:nvPr>
        </p:nvSpPr>
        <p:spPr/>
        <p:txBody>
          <a:bodyPr/>
          <a:lstStyle/>
          <a:p>
            <a:pPr>
              <a:defRPr/>
            </a:pPr>
            <a:r>
              <a:rPr lang="en-US"/>
              <a:t>janetporterphd@gmail.com</a:t>
            </a:r>
            <a:endParaRPr lang="en-US" dirty="0"/>
          </a:p>
        </p:txBody>
      </p:sp>
      <p:sp>
        <p:nvSpPr>
          <p:cNvPr id="7" name="Header Placeholder 6"/>
          <p:cNvSpPr>
            <a:spLocks noGrp="1"/>
          </p:cNvSpPr>
          <p:nvPr>
            <p:ph type="hdr" sz="quarter" idx="13"/>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385565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Janet</a:t>
            </a:r>
          </a:p>
        </p:txBody>
      </p:sp>
      <p:sp>
        <p:nvSpPr>
          <p:cNvPr id="4" name="Slide Number Placeholder 3"/>
          <p:cNvSpPr>
            <a:spLocks noGrp="1"/>
          </p:cNvSpPr>
          <p:nvPr>
            <p:ph type="sldNum" sz="quarter" idx="10"/>
          </p:nvPr>
        </p:nvSpPr>
        <p:spPr/>
        <p:txBody>
          <a:bodyPr/>
          <a:lstStyle/>
          <a:p>
            <a:pPr>
              <a:defRPr/>
            </a:pPr>
            <a:fld id="{0D68D7F0-7195-4B1B-8AC9-4B1D2ED7F60E}"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r>
              <a:rPr lang="en-US"/>
              <a:t>May 12, 2015</a:t>
            </a:r>
            <a:endParaRPr lang="en-US" dirty="0"/>
          </a:p>
        </p:txBody>
      </p:sp>
      <p:sp>
        <p:nvSpPr>
          <p:cNvPr id="6" name="Footer Placeholder 5"/>
          <p:cNvSpPr>
            <a:spLocks noGrp="1"/>
          </p:cNvSpPr>
          <p:nvPr>
            <p:ph type="ftr" sz="quarter" idx="12"/>
          </p:nvPr>
        </p:nvSpPr>
        <p:spPr/>
        <p:txBody>
          <a:bodyPr/>
          <a:lstStyle/>
          <a:p>
            <a:pPr>
              <a:defRPr/>
            </a:pPr>
            <a:r>
              <a:rPr lang="en-US"/>
              <a:t>janetporterphd@gmail.com</a:t>
            </a:r>
            <a:endParaRPr lang="en-US" dirty="0"/>
          </a:p>
        </p:txBody>
      </p:sp>
      <p:sp>
        <p:nvSpPr>
          <p:cNvPr id="7" name="Header Placeholder 6"/>
          <p:cNvSpPr>
            <a:spLocks noGrp="1"/>
          </p:cNvSpPr>
          <p:nvPr>
            <p:ph type="hdr" sz="quarter" idx="13"/>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22832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58B25F0-9C6F-4CBA-8B4F-E5CE1E523074}" type="slidenum">
              <a:rPr lang="en-US" smtClean="0">
                <a:ea typeface="ヒラギノ角ゴ Pro W3"/>
                <a:cs typeface="ヒラギノ角ゴ Pro W3"/>
              </a:rPr>
              <a:pPr/>
              <a:t>17</a:t>
            </a:fld>
            <a:endParaRPr lang="en-US" dirty="0">
              <a:ea typeface="ヒラギノ角ゴ Pro W3"/>
              <a:cs typeface="ヒラギノ角ゴ Pro W3"/>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a:ea typeface="ヒラギノ角ゴ Pro W3"/>
              </a:rPr>
              <a:t>Janet</a:t>
            </a:r>
          </a:p>
        </p:txBody>
      </p:sp>
      <p:sp>
        <p:nvSpPr>
          <p:cNvPr id="2" name="Date Placeholder 1"/>
          <p:cNvSpPr>
            <a:spLocks noGrp="1"/>
          </p:cNvSpPr>
          <p:nvPr>
            <p:ph type="dt" idx="10"/>
          </p:nvPr>
        </p:nvSpPr>
        <p:spPr/>
        <p:txBody>
          <a:bodyPr/>
          <a:lstStyle/>
          <a:p>
            <a:pPr>
              <a:defRPr/>
            </a:pPr>
            <a:r>
              <a:rPr lang="en-US"/>
              <a:t>May 12, 2015</a:t>
            </a:r>
            <a:endParaRPr lang="en-US" dirty="0"/>
          </a:p>
        </p:txBody>
      </p:sp>
      <p:sp>
        <p:nvSpPr>
          <p:cNvPr id="3" name="Footer Placeholder 2"/>
          <p:cNvSpPr>
            <a:spLocks noGrp="1"/>
          </p:cNvSpPr>
          <p:nvPr>
            <p:ph type="ftr" sz="quarter" idx="11"/>
          </p:nvPr>
        </p:nvSpPr>
        <p:spPr/>
        <p:txBody>
          <a:bodyPr/>
          <a:lstStyle/>
          <a:p>
            <a:pPr>
              <a:defRPr/>
            </a:pPr>
            <a:r>
              <a:rPr lang="en-US"/>
              <a:t>janetporterphd@gmail.com</a:t>
            </a:r>
            <a:endParaRPr lang="en-US" dirty="0"/>
          </a:p>
        </p:txBody>
      </p:sp>
      <p:sp>
        <p:nvSpPr>
          <p:cNvPr id="4" name="Header Placeholder 3"/>
          <p:cNvSpPr>
            <a:spLocks noGrp="1"/>
          </p:cNvSpPr>
          <p:nvPr>
            <p:ph type="hdr" sz="quarter" idx="12"/>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2129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Janet</a:t>
            </a:r>
          </a:p>
        </p:txBody>
      </p:sp>
      <p:sp>
        <p:nvSpPr>
          <p:cNvPr id="4" name="Slide Number Placeholder 3"/>
          <p:cNvSpPr>
            <a:spLocks noGrp="1"/>
          </p:cNvSpPr>
          <p:nvPr>
            <p:ph type="sldNum" sz="quarter" idx="10"/>
          </p:nvPr>
        </p:nvSpPr>
        <p:spPr/>
        <p:txBody>
          <a:bodyPr/>
          <a:lstStyle/>
          <a:p>
            <a:pPr>
              <a:defRPr/>
            </a:pPr>
            <a:fld id="{0D68D7F0-7195-4B1B-8AC9-4B1D2ED7F60E}"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r>
              <a:rPr lang="en-US"/>
              <a:t>May 12, 2015</a:t>
            </a:r>
            <a:endParaRPr lang="en-US" dirty="0"/>
          </a:p>
        </p:txBody>
      </p:sp>
      <p:sp>
        <p:nvSpPr>
          <p:cNvPr id="6" name="Footer Placeholder 5"/>
          <p:cNvSpPr>
            <a:spLocks noGrp="1"/>
          </p:cNvSpPr>
          <p:nvPr>
            <p:ph type="ftr" sz="quarter" idx="12"/>
          </p:nvPr>
        </p:nvSpPr>
        <p:spPr/>
        <p:txBody>
          <a:bodyPr/>
          <a:lstStyle/>
          <a:p>
            <a:pPr>
              <a:defRPr/>
            </a:pPr>
            <a:r>
              <a:rPr lang="en-US"/>
              <a:t>janetporterphd@gmail.com</a:t>
            </a:r>
            <a:endParaRPr lang="en-US" dirty="0"/>
          </a:p>
        </p:txBody>
      </p:sp>
      <p:sp>
        <p:nvSpPr>
          <p:cNvPr id="7" name="Header Placeholder 6"/>
          <p:cNvSpPr>
            <a:spLocks noGrp="1"/>
          </p:cNvSpPr>
          <p:nvPr>
            <p:ph type="hdr" sz="quarter" idx="13"/>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127511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72730" indent="-297203" eaLnBrk="0" hangingPunct="0">
              <a:defRPr sz="2500">
                <a:solidFill>
                  <a:schemeClr val="tx1"/>
                </a:solidFill>
                <a:latin typeface="Arial" pitchFamily="34" charset="0"/>
                <a:ea typeface="ＭＳ Ｐゴシック" pitchFamily="34" charset="-128"/>
              </a:defRPr>
            </a:lvl2pPr>
            <a:lvl3pPr marL="1188816" indent="-237763" eaLnBrk="0" hangingPunct="0">
              <a:defRPr sz="2500">
                <a:solidFill>
                  <a:schemeClr val="tx1"/>
                </a:solidFill>
                <a:latin typeface="Arial" pitchFamily="34" charset="0"/>
                <a:ea typeface="ＭＳ Ｐゴシック" pitchFamily="34" charset="-128"/>
              </a:defRPr>
            </a:lvl3pPr>
            <a:lvl4pPr marL="1664342" indent="-237763" eaLnBrk="0" hangingPunct="0">
              <a:defRPr sz="2500">
                <a:solidFill>
                  <a:schemeClr val="tx1"/>
                </a:solidFill>
                <a:latin typeface="Arial" pitchFamily="34" charset="0"/>
                <a:ea typeface="ＭＳ Ｐゴシック" pitchFamily="34" charset="-128"/>
              </a:defRPr>
            </a:lvl4pPr>
            <a:lvl5pPr marL="2139868" indent="-237763" eaLnBrk="0" hangingPunct="0">
              <a:defRPr sz="2500">
                <a:solidFill>
                  <a:schemeClr val="tx1"/>
                </a:solidFill>
                <a:latin typeface="Arial" pitchFamily="34" charset="0"/>
                <a:ea typeface="ＭＳ Ｐゴシック" pitchFamily="34" charset="-128"/>
              </a:defRPr>
            </a:lvl5pPr>
            <a:lvl6pPr marL="2615395" indent="-23776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90921" indent="-23776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66447" indent="-23776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41973" indent="-23776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3138BE03-C8DA-4B37-BE5A-C09594FD7B2D}" type="slidenum">
              <a:rPr lang="en-US" altLang="en-US" sz="1200">
                <a:latin typeface="Calibri" pitchFamily="34" charset="0"/>
              </a:rPr>
              <a:pPr eaLnBrk="1" hangingPunct="1"/>
              <a:t>23</a:t>
            </a:fld>
            <a:endParaRPr lang="en-US" altLang="en-US" sz="1200">
              <a:latin typeface="Calibri" pitchFamily="34" charset="0"/>
            </a:endParaRPr>
          </a:p>
        </p:txBody>
      </p:sp>
      <p:sp>
        <p:nvSpPr>
          <p:cNvPr id="2" name="Date Placeholder 1"/>
          <p:cNvSpPr>
            <a:spLocks noGrp="1"/>
          </p:cNvSpPr>
          <p:nvPr>
            <p:ph type="dt" idx="10"/>
          </p:nvPr>
        </p:nvSpPr>
        <p:spPr/>
        <p:txBody>
          <a:bodyPr/>
          <a:lstStyle/>
          <a:p>
            <a:pPr>
              <a:defRPr/>
            </a:pPr>
            <a:r>
              <a:rPr lang="en-US"/>
              <a:t>May 12, 2015</a:t>
            </a:r>
            <a:endParaRPr lang="en-US" dirty="0"/>
          </a:p>
        </p:txBody>
      </p:sp>
      <p:sp>
        <p:nvSpPr>
          <p:cNvPr id="3" name="Footer Placeholder 2"/>
          <p:cNvSpPr>
            <a:spLocks noGrp="1"/>
          </p:cNvSpPr>
          <p:nvPr>
            <p:ph type="ftr" sz="quarter" idx="11"/>
          </p:nvPr>
        </p:nvSpPr>
        <p:spPr/>
        <p:txBody>
          <a:bodyPr/>
          <a:lstStyle/>
          <a:p>
            <a:pPr>
              <a:defRPr/>
            </a:pPr>
            <a:r>
              <a:rPr lang="en-US"/>
              <a:t>janetporterphd@gmail.com</a:t>
            </a:r>
            <a:endParaRPr lang="en-US" dirty="0"/>
          </a:p>
        </p:txBody>
      </p:sp>
      <p:sp>
        <p:nvSpPr>
          <p:cNvPr id="4" name="Header Placeholder 3"/>
          <p:cNvSpPr>
            <a:spLocks noGrp="1"/>
          </p:cNvSpPr>
          <p:nvPr>
            <p:ph type="hdr" sz="quarter" idx="12"/>
          </p:nvPr>
        </p:nvSpPr>
        <p:spPr/>
        <p:txBody>
          <a:bodyPr/>
          <a:lstStyle/>
          <a:p>
            <a:pPr>
              <a:defRPr/>
            </a:pPr>
            <a:r>
              <a:rPr lang="en-US"/>
              <a:t>Harvard Medical School </a:t>
            </a:r>
            <a:endParaRPr lang="en-US" dirty="0"/>
          </a:p>
        </p:txBody>
      </p:sp>
    </p:spTree>
    <p:extLst>
      <p:ext uri="{BB962C8B-B14F-4D97-AF65-F5344CB8AC3E}">
        <p14:creationId xmlns:p14="http://schemas.microsoft.com/office/powerpoint/2010/main" val="188582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3129B4-0147-4AA7-8352-32C1C1B7B39E}"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17466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1EA7E7-BF56-445C-B9B9-17404EF11FE3}"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91120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5E946A-6FBA-4614-876B-94C5BC63F99D}"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43385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B20672F-65A9-43D6-804F-48596D1E4C07}"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78855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E23271-E725-4C27-8400-4799AC9A603E}"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5148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987985-5940-4536-84C2-56427642D774}"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88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41D7E7C-3849-4EDE-BBE5-A36CB3BFDAFA}"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1686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14F1F9D-D011-46AF-982D-0AC7D198B4FA}"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08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47648E-9A63-47D6-9D7E-684FA5915620}"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16034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C613C687-8025-4E25-990D-52B27FCEB0F2}"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2553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D07A3C-D138-4E75-BF45-D463E2062060}"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408961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457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689CAD-E4D1-42CB-9BA9-01A0138D6D66}" type="datetime1">
              <a:rPr lang="en-US" smtClean="0">
                <a:solidFill>
                  <a:prstClr val="black">
                    <a:tint val="75000"/>
                  </a:prstClr>
                </a:solidFill>
              </a:rPr>
              <a:pPr>
                <a:defRPr/>
              </a:pPr>
              <a:t>11/17/2021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1033" name="Slide Number Placeholder 3"/>
          <p:cNvSpPr txBox="1">
            <a:spLocks/>
          </p:cNvSpPr>
          <p:nvPr/>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400" b="0" smtClean="0">
                <a:solidFill>
                  <a:srgbClr val="005B99"/>
                </a:solidFill>
                <a:latin typeface="Verdana" pitchFamily="34" charset="0"/>
                <a:cs typeface="Arial" charset="0"/>
              </a:rPr>
              <a:pPr fontAlgn="base">
                <a:spcBef>
                  <a:spcPct val="0"/>
                </a:spcBef>
                <a:spcAft>
                  <a:spcPct val="0"/>
                </a:spcAft>
                <a:defRPr/>
              </a:pPr>
              <a:t>‹#›</a:t>
            </a:fld>
            <a:endParaRPr lang="en-US" sz="1400" b="0" dirty="0">
              <a:solidFill>
                <a:srgbClr val="005B99"/>
              </a:solidFill>
              <a:latin typeface="Verdana" pitchFamily="34" charset="0"/>
              <a:cs typeface="Arial" charset="0"/>
            </a:endParaRPr>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6600" y="792480"/>
            <a:ext cx="2034791" cy="274320"/>
          </a:xfrm>
          <a:prstGeom prst="rect">
            <a:avLst/>
          </a:prstGeom>
        </p:spPr>
      </p:pic>
    </p:spTree>
    <p:extLst>
      <p:ext uri="{BB962C8B-B14F-4D97-AF65-F5344CB8AC3E}">
        <p14:creationId xmlns:p14="http://schemas.microsoft.com/office/powerpoint/2010/main" val="3512709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800" kern="1200">
          <a:solidFill>
            <a:schemeClr val="tx1"/>
          </a:solidFill>
          <a:latin typeface="Gill Sans MT" pitchFamily="34" charset="0"/>
          <a:ea typeface="Verdana" pitchFamily="34" charset="0"/>
          <a:cs typeface="Verdana" pitchFamily="34" charset="0"/>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342900" indent="-342900" algn="l" rtl="0" eaLnBrk="0" fontAlgn="base" hangingPunct="0">
        <a:spcBef>
          <a:spcPct val="20000"/>
        </a:spcBef>
        <a:spcAft>
          <a:spcPct val="0"/>
        </a:spcAft>
        <a:buClr>
          <a:srgbClr val="005B99"/>
        </a:buClr>
        <a:buFont typeface="Wingdings" pitchFamily="2" charset="2"/>
        <a:buChar char="§"/>
        <a:defRPr sz="2000" kern="1200">
          <a:solidFill>
            <a:schemeClr val="tx1"/>
          </a:solidFill>
          <a:latin typeface="+mj-lt"/>
          <a:ea typeface="Verdana" pitchFamily="34" charset="0"/>
          <a:cs typeface="Verdana" pitchFamily="34" charset="0"/>
        </a:defRPr>
      </a:lvl1pPr>
      <a:lvl2pPr marL="742950" indent="-285750" algn="l" rtl="0" eaLnBrk="0" fontAlgn="base" hangingPunct="0">
        <a:spcBef>
          <a:spcPct val="20000"/>
        </a:spcBef>
        <a:spcAft>
          <a:spcPct val="0"/>
        </a:spcAft>
        <a:buClr>
          <a:srgbClr val="005B99"/>
        </a:buClr>
        <a:buFont typeface="Wingdings" pitchFamily="2" charset="2"/>
        <a:buChar char="§"/>
        <a:defRPr sz="2000" kern="1200">
          <a:solidFill>
            <a:schemeClr val="tx1"/>
          </a:solidFill>
          <a:latin typeface="+mj-lt"/>
          <a:ea typeface="Verdana" pitchFamily="34" charset="0"/>
          <a:cs typeface="Verdana" pitchFamily="34" charset="0"/>
        </a:defRPr>
      </a:lvl2pPr>
      <a:lvl3pPr marL="1143000" indent="-228600" algn="l" rtl="0" eaLnBrk="0" fontAlgn="base" hangingPunct="0">
        <a:spcBef>
          <a:spcPct val="20000"/>
        </a:spcBef>
        <a:spcAft>
          <a:spcPct val="0"/>
        </a:spcAft>
        <a:buClr>
          <a:srgbClr val="005B99"/>
        </a:buClr>
        <a:buFont typeface="Wingdings" pitchFamily="2" charset="2"/>
        <a:buChar char="§"/>
        <a:defRPr sz="2000" kern="1200">
          <a:solidFill>
            <a:schemeClr val="tx1"/>
          </a:solidFill>
          <a:latin typeface="+mj-lt"/>
          <a:ea typeface="Verdana" pitchFamily="34" charset="0"/>
          <a:cs typeface="Verdana" pitchFamily="34" charset="0"/>
        </a:defRPr>
      </a:lvl3pPr>
      <a:lvl4pPr marL="1600200" indent="-228600" algn="l" rtl="0" eaLnBrk="0" fontAlgn="base" hangingPunct="0">
        <a:spcBef>
          <a:spcPct val="20000"/>
        </a:spcBef>
        <a:spcAft>
          <a:spcPct val="0"/>
        </a:spcAft>
        <a:buClr>
          <a:srgbClr val="005B99"/>
        </a:buClr>
        <a:buFont typeface="Wingdings" pitchFamily="2" charset="2"/>
        <a:buChar char="§"/>
        <a:defRPr sz="2000" kern="1200">
          <a:solidFill>
            <a:schemeClr val="tx1"/>
          </a:solidFill>
          <a:latin typeface="+mj-lt"/>
          <a:ea typeface="Verdana" pitchFamily="34" charset="0"/>
          <a:cs typeface="Verdana" pitchFamily="34" charset="0"/>
        </a:defRPr>
      </a:lvl4pPr>
      <a:lvl5pPr marL="2057400" indent="-228600" algn="l" rtl="0" eaLnBrk="0" fontAlgn="base" hangingPunct="0">
        <a:spcBef>
          <a:spcPct val="20000"/>
        </a:spcBef>
        <a:spcAft>
          <a:spcPct val="0"/>
        </a:spcAft>
        <a:buClr>
          <a:srgbClr val="005B99"/>
        </a:buClr>
        <a:buFont typeface="Wingdings" pitchFamily="2" charset="2"/>
        <a:buChar char="§"/>
        <a:defRPr sz="2000" kern="1200">
          <a:solidFill>
            <a:schemeClr val="tx1"/>
          </a:solidFill>
          <a:latin typeface="+mj-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2438400"/>
            <a:ext cx="1028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2438400"/>
            <a:ext cx="1017587"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1757839"/>
            <a:ext cx="10287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8"/>
          <p:cNvSpPr>
            <a:spLocks noChangeArrowheads="1"/>
          </p:cNvSpPr>
          <p:nvPr/>
        </p:nvSpPr>
        <p:spPr bwMode="auto">
          <a:xfrm>
            <a:off x="1524000" y="5257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30000"/>
              </a:spcBef>
              <a:tabLst>
                <a:tab pos="914400" algn="l"/>
              </a:tabLst>
            </a:pPr>
            <a:endParaRPr lang="en-US" sz="2400" dirty="0">
              <a:latin typeface="Times New Roman" pitchFamily="18" charset="0"/>
            </a:endParaRPr>
          </a:p>
        </p:txBody>
      </p:sp>
      <p:sp>
        <p:nvSpPr>
          <p:cNvPr id="11" name="Subtitle 12"/>
          <p:cNvSpPr>
            <a:spLocks noGrp="1"/>
          </p:cNvSpPr>
          <p:nvPr/>
        </p:nvSpPr>
        <p:spPr>
          <a:xfrm>
            <a:off x="454818" y="4324350"/>
            <a:ext cx="8229600" cy="2133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0"/>
              </a:spcBef>
            </a:pPr>
            <a:endParaRPr lang="en-US" dirty="0">
              <a:solidFill>
                <a:schemeClr val="tx1"/>
              </a:solidFill>
              <a:latin typeface="Gill Sans MT" pitchFamily="34" charset="0"/>
              <a:cs typeface="Arial" pitchFamily="34" charset="0"/>
            </a:endParaRPr>
          </a:p>
          <a:p>
            <a:pPr algn="r">
              <a:spcBef>
                <a:spcPts val="0"/>
              </a:spcBef>
            </a:pPr>
            <a:r>
              <a:rPr lang="en-US" sz="1800" dirty="0">
                <a:solidFill>
                  <a:schemeClr val="tx1"/>
                </a:solidFill>
                <a:latin typeface="Gill Sans MT" pitchFamily="34" charset="0"/>
                <a:cs typeface="Arial" pitchFamily="34" charset="0"/>
              </a:rPr>
              <a:t>Janet Porter, PhD</a:t>
            </a:r>
          </a:p>
          <a:p>
            <a:pPr algn="r">
              <a:spcBef>
                <a:spcPts val="0"/>
              </a:spcBef>
            </a:pPr>
            <a:r>
              <a:rPr lang="en-US" sz="1800" dirty="0">
                <a:solidFill>
                  <a:schemeClr val="tx1"/>
                </a:solidFill>
                <a:latin typeface="Gill Sans MT" pitchFamily="34" charset="0"/>
                <a:cs typeface="Arial" pitchFamily="34" charset="0"/>
              </a:rPr>
              <a:t>Adjunct Professor</a:t>
            </a:r>
          </a:p>
          <a:p>
            <a:pPr algn="r">
              <a:spcBef>
                <a:spcPts val="0"/>
              </a:spcBef>
            </a:pPr>
            <a:r>
              <a:rPr lang="en-US" sz="1800" dirty="0">
                <a:solidFill>
                  <a:schemeClr val="tx1"/>
                </a:solidFill>
                <a:latin typeface="Gill Sans MT" pitchFamily="34" charset="0"/>
                <a:cs typeface="Arial" pitchFamily="34" charset="0"/>
              </a:rPr>
              <a:t>Ohio State University</a:t>
            </a:r>
          </a:p>
          <a:p>
            <a:pPr algn="r">
              <a:spcBef>
                <a:spcPts val="0"/>
              </a:spcBef>
            </a:pPr>
            <a:r>
              <a:rPr lang="en-US" sz="1800" dirty="0">
                <a:solidFill>
                  <a:schemeClr val="tx1"/>
                </a:solidFill>
                <a:latin typeface="Gill Sans MT" pitchFamily="34" charset="0"/>
                <a:cs typeface="Arial" pitchFamily="34" charset="0"/>
              </a:rPr>
              <a:t>University of North Carolina</a:t>
            </a:r>
          </a:p>
          <a:p>
            <a:pPr algn="r">
              <a:spcBef>
                <a:spcPts val="0"/>
              </a:spcBef>
            </a:pPr>
            <a:r>
              <a:rPr lang="en-US" sz="1800" dirty="0">
                <a:solidFill>
                  <a:schemeClr val="tx1"/>
                </a:solidFill>
                <a:latin typeface="Gill Sans MT" pitchFamily="34" charset="0"/>
                <a:cs typeface="Arial" pitchFamily="34" charset="0"/>
              </a:rPr>
              <a:t>janetporterphd@gmail.com</a:t>
            </a:r>
          </a:p>
          <a:p>
            <a:pPr algn="r">
              <a:spcBef>
                <a:spcPts val="0"/>
              </a:spcBef>
            </a:pPr>
            <a:r>
              <a:rPr lang="en-US" sz="1800" dirty="0">
                <a:solidFill>
                  <a:schemeClr val="tx1"/>
                </a:solidFill>
                <a:latin typeface="Gill Sans MT" pitchFamily="34" charset="0"/>
                <a:cs typeface="Arial" pitchFamily="34" charset="0"/>
              </a:rPr>
              <a:t>843-671-2079</a:t>
            </a:r>
          </a:p>
        </p:txBody>
      </p:sp>
      <p:sp>
        <p:nvSpPr>
          <p:cNvPr id="3079" name="Title 10"/>
          <p:cNvSpPr>
            <a:spLocks noGrp="1"/>
          </p:cNvSpPr>
          <p:nvPr>
            <p:ph type="ctrTitle"/>
          </p:nvPr>
        </p:nvSpPr>
        <p:spPr>
          <a:xfrm>
            <a:off x="-4763" y="1564005"/>
            <a:ext cx="9148763" cy="1981200"/>
          </a:xfrm>
          <a:solidFill>
            <a:schemeClr val="accent1">
              <a:lumMod val="75000"/>
            </a:schemeClr>
          </a:solidFill>
          <a:ln>
            <a:solidFill>
              <a:schemeClr val="accent5">
                <a:lumMod val="75000"/>
              </a:schemeClr>
            </a:solidFill>
          </a:ln>
        </p:spPr>
        <p:txBody>
          <a:bodyPr/>
          <a:lstStyle/>
          <a:p>
            <a:pPr algn="ctr"/>
            <a:r>
              <a:rPr lang="en-US" sz="2800" dirty="0">
                <a:solidFill>
                  <a:schemeClr val="bg1"/>
                </a:solidFill>
                <a:latin typeface="Gill Sans MT" pitchFamily="34" charset="0"/>
              </a:rPr>
              <a:t>LHS K12 Program</a:t>
            </a:r>
            <a:br>
              <a:rPr lang="en-US" sz="2800" dirty="0">
                <a:solidFill>
                  <a:schemeClr val="bg1"/>
                </a:solidFill>
                <a:latin typeface="Gill Sans MT" pitchFamily="34" charset="0"/>
              </a:rPr>
            </a:br>
            <a:r>
              <a:rPr lang="en-US" sz="2800" dirty="0">
                <a:solidFill>
                  <a:schemeClr val="bg1"/>
                </a:solidFill>
                <a:latin typeface="Gill Sans MT" pitchFamily="34" charset="0"/>
              </a:rPr>
              <a:t>Leading Change</a:t>
            </a:r>
            <a:br>
              <a:rPr lang="en-US" sz="2800" dirty="0">
                <a:solidFill>
                  <a:schemeClr val="bg1"/>
                </a:solidFill>
                <a:latin typeface="Gill Sans MT" pitchFamily="34" charset="0"/>
              </a:rPr>
            </a:br>
            <a:r>
              <a:rPr lang="en-US" sz="2000" dirty="0">
                <a:solidFill>
                  <a:schemeClr val="bg1"/>
                </a:solidFill>
              </a:rPr>
              <a:t>Portland, Oregon</a:t>
            </a:r>
            <a:br>
              <a:rPr lang="en-US" sz="2000" dirty="0">
                <a:solidFill>
                  <a:schemeClr val="bg1"/>
                </a:solidFill>
              </a:rPr>
            </a:br>
            <a:r>
              <a:rPr lang="en-US" sz="2000" dirty="0">
                <a:solidFill>
                  <a:schemeClr val="bg1"/>
                </a:solidFill>
              </a:rPr>
              <a:t>November 17,  2021</a:t>
            </a:r>
          </a:p>
        </p:txBody>
      </p:sp>
      <p:pic>
        <p:nvPicPr>
          <p:cNvPr id="9" name="Picture 8">
            <a:extLst>
              <a:ext uri="{FF2B5EF4-FFF2-40B4-BE49-F238E27FC236}">
                <a16:creationId xmlns:a16="http://schemas.microsoft.com/office/drawing/2014/main" id="{B46F131B-B774-4363-BF87-351160EA7F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8156" y="-1"/>
            <a:ext cx="2675844" cy="156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4261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a:t>
            </a:r>
          </a:p>
        </p:txBody>
      </p:sp>
      <p:sp>
        <p:nvSpPr>
          <p:cNvPr id="3" name="Content Placeholder 2"/>
          <p:cNvSpPr>
            <a:spLocks noGrp="1"/>
          </p:cNvSpPr>
          <p:nvPr>
            <p:ph idx="1"/>
          </p:nvPr>
        </p:nvSpPr>
        <p:spPr>
          <a:xfrm>
            <a:off x="533400" y="1143000"/>
            <a:ext cx="7924801" cy="4525963"/>
          </a:xfrm>
        </p:spPr>
        <p:txBody>
          <a:bodyPr/>
          <a:lstStyle/>
          <a:p>
            <a:pPr marL="0" indent="0">
              <a:buNone/>
            </a:pPr>
            <a:r>
              <a:rPr lang="en-US" dirty="0"/>
              <a:t>Thank you so much for your presentation on Friday. It was so timely given all the change and uncertainty in our organization right now. I left feeling inspired and ready to change my outlook. Yesterday I had a meeting with my new boss whom I have had trouble connecting and communicating with him. Your talk and activities on influence and reception reinforced past learning on communication styles and I was able to adapt my communication style to his and have my most effective meeting with him yet! During my hour commute home Friday I was also able to reflect on what I am passionate about, how do others perceive me (thinking about the list you shared on knowing if you have influence), and how I want others to perceive me. I realized I have been in a victim mindset and not the assertive, positive, and influential leader I want to be and know I can be and have been in the past. I am now excited to take on the current and future challenges at Kaiser with a more positive mindset of taking charge and leading versus waiting for others and being a victim. Thank you so much for this timely discussion. It has really ignited a new passion for me in the work I do.</a:t>
            </a:r>
          </a:p>
          <a:p>
            <a:endParaRPr lang="en-US" dirty="0"/>
          </a:p>
        </p:txBody>
      </p:sp>
    </p:spTree>
    <p:extLst>
      <p:ext uri="{BB962C8B-B14F-4D97-AF65-F5344CB8AC3E}">
        <p14:creationId xmlns:p14="http://schemas.microsoft.com/office/powerpoint/2010/main" val="26564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9548"/>
            <a:ext cx="7772400" cy="457200"/>
          </a:xfrm>
        </p:spPr>
        <p:txBody>
          <a:bodyPr/>
          <a:lstStyle/>
          <a:p>
            <a:r>
              <a:rPr lang="en-US" sz="3600" dirty="0">
                <a:solidFill>
                  <a:schemeClr val="accent5">
                    <a:lumMod val="75000"/>
                  </a:schemeClr>
                </a:solidFill>
              </a:rPr>
              <a:t>Today’s Learning Objectives</a:t>
            </a:r>
          </a:p>
        </p:txBody>
      </p:sp>
      <p:sp>
        <p:nvSpPr>
          <p:cNvPr id="3" name="TextBox 2"/>
          <p:cNvSpPr txBox="1"/>
          <p:nvPr/>
        </p:nvSpPr>
        <p:spPr>
          <a:xfrm>
            <a:off x="533400" y="1848727"/>
            <a:ext cx="8077200"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bg1">
                    <a:lumMod val="65000"/>
                  </a:schemeClr>
                </a:solidFill>
              </a:rPr>
              <a:t>To develop an appreciation of the importance of investing in your leadership development</a:t>
            </a:r>
          </a:p>
          <a:p>
            <a:pPr marL="342900" indent="-342900">
              <a:buFont typeface="Arial" panose="020B0604020202020204" pitchFamily="34" charset="0"/>
              <a:buChar char="•"/>
            </a:pPr>
            <a:r>
              <a:rPr lang="en-US" sz="3200" b="1" dirty="0"/>
              <a:t>To become skillful at working with the C-suite to invest in research development and translation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156" y="0"/>
            <a:ext cx="267584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7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685800" y="1447800"/>
            <a:ext cx="8305800" cy="4678363"/>
          </a:xfrm>
          <a:prstGeom prst="rect">
            <a:avLst/>
          </a:prstGeom>
        </p:spPr>
        <p:txBody>
          <a:bodyPr/>
          <a:lstStyle/>
          <a:p>
            <a:r>
              <a:rPr lang="en-US" sz="3600" dirty="0">
                <a:latin typeface="+mj-lt"/>
              </a:rPr>
              <a:t>Rational Organizations</a:t>
            </a:r>
          </a:p>
          <a:p>
            <a:endParaRPr lang="en-US" sz="3600" dirty="0">
              <a:latin typeface="+mj-lt"/>
            </a:endParaRPr>
          </a:p>
          <a:p>
            <a:r>
              <a:rPr lang="en-US" sz="3600" dirty="0">
                <a:latin typeface="+mj-lt"/>
              </a:rPr>
              <a:t>Bureaucratic Organizations</a:t>
            </a:r>
          </a:p>
          <a:p>
            <a:endParaRPr lang="en-US" sz="3600" dirty="0">
              <a:latin typeface="+mj-lt"/>
            </a:endParaRPr>
          </a:p>
          <a:p>
            <a:r>
              <a:rPr lang="en-US" sz="3600" dirty="0">
                <a:latin typeface="+mj-lt"/>
              </a:rPr>
              <a:t>Political Organizations</a:t>
            </a:r>
          </a:p>
          <a:p>
            <a:endParaRPr lang="en-US" sz="3600" dirty="0">
              <a:latin typeface="+mj-lt"/>
            </a:endParaRPr>
          </a:p>
          <a:p>
            <a:r>
              <a:rPr lang="en-US" sz="3600" dirty="0">
                <a:latin typeface="+mj-lt"/>
              </a:rPr>
              <a:t>“Garbage Can” Organizations </a:t>
            </a:r>
          </a:p>
          <a:p>
            <a:endParaRPr lang="en-US" dirty="0"/>
          </a:p>
          <a:p>
            <a:endParaRPr lang="en-US" dirty="0"/>
          </a:p>
        </p:txBody>
      </p:sp>
      <p:sp>
        <p:nvSpPr>
          <p:cNvPr id="4" name="Title 5"/>
          <p:cNvSpPr txBox="1">
            <a:spLocks noGrp="1"/>
          </p:cNvSpPr>
          <p:nvPr>
            <p:ph type="title"/>
          </p:nvPr>
        </p:nvSpPr>
        <p:spPr bwMode="auto">
          <a:xfrm>
            <a:off x="152400" y="0"/>
            <a:ext cx="8915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600" kern="1200">
                <a:solidFill>
                  <a:schemeClr val="lt1"/>
                </a:solidFill>
                <a:latin typeface="+mn-lt"/>
                <a:ea typeface="+mn-ea"/>
                <a:cs typeface="+mn-cs"/>
              </a:defRPr>
            </a:lvl1pPr>
            <a:lvl2pPr algn="l" rtl="0" eaLnBrk="0" fontAlgn="base" hangingPunct="0">
              <a:spcBef>
                <a:spcPct val="0"/>
              </a:spcBef>
              <a:spcAft>
                <a:spcPct val="0"/>
              </a:spcAft>
              <a:defRPr sz="2000">
                <a:solidFill>
                  <a:schemeClr val="lt1"/>
                </a:solidFill>
                <a:latin typeface="+mn-lt"/>
                <a:ea typeface="+mn-ea"/>
                <a:cs typeface="+mn-cs"/>
              </a:defRPr>
            </a:lvl2pPr>
            <a:lvl3pPr algn="l" rtl="0" eaLnBrk="0" fontAlgn="base" hangingPunct="0">
              <a:spcBef>
                <a:spcPct val="0"/>
              </a:spcBef>
              <a:spcAft>
                <a:spcPct val="0"/>
              </a:spcAft>
              <a:defRPr sz="2000">
                <a:solidFill>
                  <a:schemeClr val="lt1"/>
                </a:solidFill>
                <a:latin typeface="+mn-lt"/>
                <a:ea typeface="+mn-ea"/>
                <a:cs typeface="+mn-cs"/>
              </a:defRPr>
            </a:lvl3pPr>
            <a:lvl4pPr algn="l" rtl="0" eaLnBrk="0" fontAlgn="base" hangingPunct="0">
              <a:spcBef>
                <a:spcPct val="0"/>
              </a:spcBef>
              <a:spcAft>
                <a:spcPct val="0"/>
              </a:spcAft>
              <a:defRPr sz="2000">
                <a:solidFill>
                  <a:schemeClr val="lt1"/>
                </a:solidFill>
                <a:latin typeface="+mn-lt"/>
                <a:ea typeface="+mn-ea"/>
                <a:cs typeface="+mn-cs"/>
              </a:defRPr>
            </a:lvl4pPr>
            <a:lvl5pPr algn="l" rtl="0" eaLnBrk="0" fontAlgn="base" hangingPunct="0">
              <a:spcBef>
                <a:spcPct val="0"/>
              </a:spcBef>
              <a:spcAft>
                <a:spcPct val="0"/>
              </a:spcAft>
              <a:defRPr sz="2000">
                <a:solidFill>
                  <a:schemeClr val="lt1"/>
                </a:solidFill>
                <a:latin typeface="+mn-lt"/>
                <a:ea typeface="+mn-ea"/>
                <a:cs typeface="+mn-cs"/>
              </a:defRPr>
            </a:lvl5pPr>
            <a:lvl6pPr marL="457200" algn="l" rtl="0" fontAlgn="base">
              <a:spcBef>
                <a:spcPct val="0"/>
              </a:spcBef>
              <a:spcAft>
                <a:spcPct val="0"/>
              </a:spcAft>
              <a:defRPr sz="2000">
                <a:solidFill>
                  <a:schemeClr val="lt1"/>
                </a:solidFill>
                <a:latin typeface="+mn-lt"/>
                <a:ea typeface="+mn-ea"/>
                <a:cs typeface="+mn-cs"/>
              </a:defRPr>
            </a:lvl6pPr>
            <a:lvl7pPr marL="914400" algn="l" rtl="0" fontAlgn="base">
              <a:spcBef>
                <a:spcPct val="0"/>
              </a:spcBef>
              <a:spcAft>
                <a:spcPct val="0"/>
              </a:spcAft>
              <a:defRPr sz="2000">
                <a:solidFill>
                  <a:schemeClr val="lt1"/>
                </a:solidFill>
                <a:latin typeface="+mn-lt"/>
                <a:ea typeface="+mn-ea"/>
                <a:cs typeface="+mn-cs"/>
              </a:defRPr>
            </a:lvl7pPr>
            <a:lvl8pPr marL="1371600" algn="l" rtl="0" fontAlgn="base">
              <a:spcBef>
                <a:spcPct val="0"/>
              </a:spcBef>
              <a:spcAft>
                <a:spcPct val="0"/>
              </a:spcAft>
              <a:defRPr sz="2000">
                <a:solidFill>
                  <a:schemeClr val="lt1"/>
                </a:solidFill>
                <a:latin typeface="+mn-lt"/>
                <a:ea typeface="+mn-ea"/>
                <a:cs typeface="+mn-cs"/>
              </a:defRPr>
            </a:lvl8pPr>
            <a:lvl9pPr marL="1828800" algn="l" rtl="0" fontAlgn="base">
              <a:spcBef>
                <a:spcPct val="0"/>
              </a:spcBef>
              <a:spcAft>
                <a:spcPct val="0"/>
              </a:spcAft>
              <a:defRPr sz="2000">
                <a:solidFill>
                  <a:schemeClr val="lt1"/>
                </a:solidFill>
                <a:latin typeface="+mn-lt"/>
                <a:ea typeface="+mn-ea"/>
                <a:cs typeface="+mn-cs"/>
              </a:defRPr>
            </a:lvl9pPr>
          </a:lstStyle>
          <a:p>
            <a:r>
              <a:rPr lang="en-US" sz="3600" dirty="0"/>
              <a:t>Taxonomy of Decision-Making Models</a:t>
            </a:r>
          </a:p>
        </p:txBody>
      </p:sp>
    </p:spTree>
    <p:extLst>
      <p:ext uri="{BB962C8B-B14F-4D97-AF65-F5344CB8AC3E}">
        <p14:creationId xmlns:p14="http://schemas.microsoft.com/office/powerpoint/2010/main" val="36639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922" y="2537848"/>
            <a:ext cx="8229600" cy="1143000"/>
          </a:xfrm>
        </p:spPr>
        <p:txBody>
          <a:bodyPr/>
          <a:lstStyle/>
          <a:p>
            <a:r>
              <a:rPr lang="en-US" sz="3600" b="1" dirty="0">
                <a:solidFill>
                  <a:schemeClr val="tx2"/>
                </a:solidFill>
              </a:rPr>
              <a:t>What Factors Drive Which</a:t>
            </a:r>
            <a:br>
              <a:rPr lang="en-US" sz="3600" b="1" dirty="0">
                <a:solidFill>
                  <a:schemeClr val="tx2"/>
                </a:solidFill>
              </a:rPr>
            </a:br>
            <a:r>
              <a:rPr lang="en-US" sz="3600" b="1" dirty="0">
                <a:solidFill>
                  <a:schemeClr val="tx2"/>
                </a:solidFill>
              </a:rPr>
              <a:t>Model is Used? </a:t>
            </a:r>
          </a:p>
        </p:txBody>
      </p:sp>
      <p:pic>
        <p:nvPicPr>
          <p:cNvPr id="4" name="Picture 2" descr="C:\Users\lynn\AppData\Local\Microsoft\Windows\Temporary Internet Files\Content.IE5\2G3EA59C\MC900442072[1].wmf"/>
          <p:cNvPicPr>
            <a:picLocks noChangeAspect="1" noChangeArrowheads="1"/>
          </p:cNvPicPr>
          <p:nvPr/>
        </p:nvPicPr>
        <p:blipFill>
          <a:blip r:embed="rId2" cstate="print"/>
          <a:srcRect/>
          <a:stretch>
            <a:fillRect/>
          </a:stretch>
        </p:blipFill>
        <p:spPr bwMode="auto">
          <a:xfrm>
            <a:off x="5208722" y="4043767"/>
            <a:ext cx="2455863" cy="1752600"/>
          </a:xfrm>
          <a:prstGeom prst="rect">
            <a:avLst/>
          </a:prstGeom>
          <a:noFill/>
          <a:ln w="9525">
            <a:noFill/>
            <a:miter lim="800000"/>
            <a:headEnd/>
            <a:tailEnd/>
          </a:ln>
        </p:spPr>
      </p:pic>
      <p:sp>
        <p:nvSpPr>
          <p:cNvPr id="5" name="Rectangle 4">
            <a:extLst>
              <a:ext uri="{FF2B5EF4-FFF2-40B4-BE49-F238E27FC236}">
                <a16:creationId xmlns:a16="http://schemas.microsoft.com/office/drawing/2014/main" id="{F5C904BA-B670-4FED-B6ED-A2E4B7277D9C}"/>
              </a:ext>
            </a:extLst>
          </p:cNvPr>
          <p:cNvSpPr/>
          <p:nvPr/>
        </p:nvSpPr>
        <p:spPr>
          <a:xfrm>
            <a:off x="7010400" y="481781"/>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17286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315200" cy="457200"/>
          </a:xfrm>
        </p:spPr>
        <p:txBody>
          <a:bodyPr/>
          <a:lstStyle/>
          <a:p>
            <a:endParaRPr lang="en-US" sz="4000" b="1" dirty="0"/>
          </a:p>
        </p:txBody>
      </p:sp>
      <p:sp>
        <p:nvSpPr>
          <p:cNvPr id="3" name="Content Placeholder 2"/>
          <p:cNvSpPr>
            <a:spLocks noGrp="1"/>
          </p:cNvSpPr>
          <p:nvPr>
            <p:ph idx="4294967295"/>
          </p:nvPr>
        </p:nvSpPr>
        <p:spPr>
          <a:xfrm>
            <a:off x="685800" y="1600200"/>
            <a:ext cx="8229600" cy="4525963"/>
          </a:xfrm>
          <a:prstGeom prst="rect">
            <a:avLst/>
          </a:prstGeom>
        </p:spPr>
        <p:txBody>
          <a:bodyPr/>
          <a:lstStyle/>
          <a:p>
            <a:r>
              <a:rPr lang="en-US" sz="3200" dirty="0">
                <a:latin typeface="+mj-lt"/>
              </a:rPr>
              <a:t>Mission, Values, Culture, Leadership Style</a:t>
            </a:r>
          </a:p>
          <a:p>
            <a:r>
              <a:rPr lang="en-US" sz="3200" dirty="0">
                <a:latin typeface="+mj-lt"/>
              </a:rPr>
              <a:t>Financial Drivers of Organization</a:t>
            </a:r>
          </a:p>
          <a:p>
            <a:r>
              <a:rPr lang="en-US" sz="3200" dirty="0">
                <a:latin typeface="+mj-lt"/>
              </a:rPr>
              <a:t>Time</a:t>
            </a:r>
          </a:p>
          <a:p>
            <a:r>
              <a:rPr lang="en-US" sz="3200" dirty="0">
                <a:latin typeface="+mj-lt"/>
              </a:rPr>
              <a:t>Key Stakeholders</a:t>
            </a:r>
          </a:p>
          <a:p>
            <a:r>
              <a:rPr lang="en-US" sz="3200" dirty="0">
                <a:latin typeface="+mj-lt"/>
              </a:rPr>
              <a:t>External Environmental Factors</a:t>
            </a:r>
          </a:p>
          <a:p>
            <a:r>
              <a:rPr lang="en-US" sz="3200" dirty="0">
                <a:latin typeface="+mj-lt"/>
              </a:rPr>
              <a:t>Primacy and </a:t>
            </a:r>
            <a:r>
              <a:rPr lang="en-US" sz="3200" dirty="0" err="1">
                <a:latin typeface="+mj-lt"/>
              </a:rPr>
              <a:t>Recency</a:t>
            </a:r>
            <a:endParaRPr lang="en-US" sz="3200" dirty="0">
              <a:latin typeface="+mj-lt"/>
            </a:endParaRPr>
          </a:p>
        </p:txBody>
      </p:sp>
      <p:sp>
        <p:nvSpPr>
          <p:cNvPr id="4" name="Title 5"/>
          <p:cNvSpPr txBox="1">
            <a:spLocks/>
          </p:cNvSpPr>
          <p:nvPr/>
        </p:nvSpPr>
        <p:spPr bwMode="auto">
          <a:xfrm>
            <a:off x="24493" y="0"/>
            <a:ext cx="8946696"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600" kern="1200">
                <a:solidFill>
                  <a:schemeClr val="lt1"/>
                </a:solidFill>
                <a:latin typeface="+mn-lt"/>
                <a:ea typeface="+mn-ea"/>
                <a:cs typeface="+mn-cs"/>
              </a:defRPr>
            </a:lvl1pPr>
            <a:lvl2pPr algn="l" rtl="0" eaLnBrk="0" fontAlgn="base" hangingPunct="0">
              <a:spcBef>
                <a:spcPct val="0"/>
              </a:spcBef>
              <a:spcAft>
                <a:spcPct val="0"/>
              </a:spcAft>
              <a:defRPr sz="2000">
                <a:solidFill>
                  <a:schemeClr val="lt1"/>
                </a:solidFill>
                <a:latin typeface="+mn-lt"/>
                <a:ea typeface="+mn-ea"/>
                <a:cs typeface="+mn-cs"/>
              </a:defRPr>
            </a:lvl2pPr>
            <a:lvl3pPr algn="l" rtl="0" eaLnBrk="0" fontAlgn="base" hangingPunct="0">
              <a:spcBef>
                <a:spcPct val="0"/>
              </a:spcBef>
              <a:spcAft>
                <a:spcPct val="0"/>
              </a:spcAft>
              <a:defRPr sz="2000">
                <a:solidFill>
                  <a:schemeClr val="lt1"/>
                </a:solidFill>
                <a:latin typeface="+mn-lt"/>
                <a:ea typeface="+mn-ea"/>
                <a:cs typeface="+mn-cs"/>
              </a:defRPr>
            </a:lvl3pPr>
            <a:lvl4pPr algn="l" rtl="0" eaLnBrk="0" fontAlgn="base" hangingPunct="0">
              <a:spcBef>
                <a:spcPct val="0"/>
              </a:spcBef>
              <a:spcAft>
                <a:spcPct val="0"/>
              </a:spcAft>
              <a:defRPr sz="2000">
                <a:solidFill>
                  <a:schemeClr val="lt1"/>
                </a:solidFill>
                <a:latin typeface="+mn-lt"/>
                <a:ea typeface="+mn-ea"/>
                <a:cs typeface="+mn-cs"/>
              </a:defRPr>
            </a:lvl4pPr>
            <a:lvl5pPr algn="l" rtl="0" eaLnBrk="0" fontAlgn="base" hangingPunct="0">
              <a:spcBef>
                <a:spcPct val="0"/>
              </a:spcBef>
              <a:spcAft>
                <a:spcPct val="0"/>
              </a:spcAft>
              <a:defRPr sz="2000">
                <a:solidFill>
                  <a:schemeClr val="lt1"/>
                </a:solidFill>
                <a:latin typeface="+mn-lt"/>
                <a:ea typeface="+mn-ea"/>
                <a:cs typeface="+mn-cs"/>
              </a:defRPr>
            </a:lvl5pPr>
            <a:lvl6pPr marL="457200" algn="l" rtl="0" fontAlgn="base">
              <a:spcBef>
                <a:spcPct val="0"/>
              </a:spcBef>
              <a:spcAft>
                <a:spcPct val="0"/>
              </a:spcAft>
              <a:defRPr sz="2000">
                <a:solidFill>
                  <a:schemeClr val="lt1"/>
                </a:solidFill>
                <a:latin typeface="+mn-lt"/>
                <a:ea typeface="+mn-ea"/>
                <a:cs typeface="+mn-cs"/>
              </a:defRPr>
            </a:lvl6pPr>
            <a:lvl7pPr marL="914400" algn="l" rtl="0" fontAlgn="base">
              <a:spcBef>
                <a:spcPct val="0"/>
              </a:spcBef>
              <a:spcAft>
                <a:spcPct val="0"/>
              </a:spcAft>
              <a:defRPr sz="2000">
                <a:solidFill>
                  <a:schemeClr val="lt1"/>
                </a:solidFill>
                <a:latin typeface="+mn-lt"/>
                <a:ea typeface="+mn-ea"/>
                <a:cs typeface="+mn-cs"/>
              </a:defRPr>
            </a:lvl7pPr>
            <a:lvl8pPr marL="1371600" algn="l" rtl="0" fontAlgn="base">
              <a:spcBef>
                <a:spcPct val="0"/>
              </a:spcBef>
              <a:spcAft>
                <a:spcPct val="0"/>
              </a:spcAft>
              <a:defRPr sz="2000">
                <a:solidFill>
                  <a:schemeClr val="lt1"/>
                </a:solidFill>
                <a:latin typeface="+mn-lt"/>
                <a:ea typeface="+mn-ea"/>
                <a:cs typeface="+mn-cs"/>
              </a:defRPr>
            </a:lvl8pPr>
            <a:lvl9pPr marL="1828800" algn="l" rtl="0" fontAlgn="base">
              <a:spcBef>
                <a:spcPct val="0"/>
              </a:spcBef>
              <a:spcAft>
                <a:spcPct val="0"/>
              </a:spcAft>
              <a:defRPr sz="2000">
                <a:solidFill>
                  <a:schemeClr val="lt1"/>
                </a:solidFill>
                <a:latin typeface="+mn-lt"/>
                <a:ea typeface="+mn-ea"/>
                <a:cs typeface="+mn-cs"/>
              </a:defRPr>
            </a:lvl9pPr>
          </a:lstStyle>
          <a:p>
            <a:r>
              <a:rPr lang="en-US" sz="3600" dirty="0"/>
              <a:t>Factors Determining Model</a:t>
            </a:r>
          </a:p>
        </p:txBody>
      </p:sp>
    </p:spTree>
    <p:extLst>
      <p:ext uri="{BB962C8B-B14F-4D97-AF65-F5344CB8AC3E}">
        <p14:creationId xmlns:p14="http://schemas.microsoft.com/office/powerpoint/2010/main" val="421554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685800" y="1447800"/>
            <a:ext cx="8305800" cy="4678363"/>
          </a:xfrm>
          <a:prstGeom prst="rect">
            <a:avLst/>
          </a:prstGeom>
        </p:spPr>
        <p:txBody>
          <a:bodyPr/>
          <a:lstStyle/>
          <a:p>
            <a:r>
              <a:rPr lang="en-US" sz="3600" dirty="0">
                <a:latin typeface="+mj-lt"/>
              </a:rPr>
              <a:t>Rational Organizations</a:t>
            </a:r>
          </a:p>
          <a:p>
            <a:endParaRPr lang="en-US" sz="3600" dirty="0">
              <a:latin typeface="+mj-lt"/>
            </a:endParaRPr>
          </a:p>
          <a:p>
            <a:r>
              <a:rPr lang="en-US" sz="3600" dirty="0">
                <a:latin typeface="+mj-lt"/>
              </a:rPr>
              <a:t>Bureaucratic Organizations</a:t>
            </a:r>
          </a:p>
          <a:p>
            <a:endParaRPr lang="en-US" sz="3600" dirty="0">
              <a:latin typeface="+mj-lt"/>
            </a:endParaRPr>
          </a:p>
          <a:p>
            <a:r>
              <a:rPr lang="en-US" sz="3600" b="1" dirty="0">
                <a:solidFill>
                  <a:srgbClr val="C00000"/>
                </a:solidFill>
                <a:latin typeface="+mj-lt"/>
              </a:rPr>
              <a:t>Political Organizations</a:t>
            </a:r>
          </a:p>
          <a:p>
            <a:endParaRPr lang="en-US" sz="3600" dirty="0">
              <a:latin typeface="+mj-lt"/>
            </a:endParaRPr>
          </a:p>
          <a:p>
            <a:r>
              <a:rPr lang="en-US" sz="3600" dirty="0">
                <a:latin typeface="+mj-lt"/>
              </a:rPr>
              <a:t>“Garbage Can” Organizations </a:t>
            </a:r>
          </a:p>
          <a:p>
            <a:endParaRPr lang="en-US" dirty="0"/>
          </a:p>
          <a:p>
            <a:endParaRPr lang="en-US" dirty="0"/>
          </a:p>
        </p:txBody>
      </p:sp>
      <p:sp>
        <p:nvSpPr>
          <p:cNvPr id="4" name="Title 5"/>
          <p:cNvSpPr txBox="1">
            <a:spLocks/>
          </p:cNvSpPr>
          <p:nvPr/>
        </p:nvSpPr>
        <p:spPr bwMode="auto">
          <a:xfrm>
            <a:off x="74840" y="0"/>
            <a:ext cx="8946696"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600" kern="1200">
                <a:solidFill>
                  <a:schemeClr val="lt1"/>
                </a:solidFill>
                <a:latin typeface="+mn-lt"/>
                <a:ea typeface="+mn-ea"/>
                <a:cs typeface="+mn-cs"/>
              </a:defRPr>
            </a:lvl1pPr>
            <a:lvl2pPr algn="l" rtl="0" eaLnBrk="0" fontAlgn="base" hangingPunct="0">
              <a:spcBef>
                <a:spcPct val="0"/>
              </a:spcBef>
              <a:spcAft>
                <a:spcPct val="0"/>
              </a:spcAft>
              <a:defRPr sz="2000">
                <a:solidFill>
                  <a:schemeClr val="lt1"/>
                </a:solidFill>
                <a:latin typeface="+mn-lt"/>
                <a:ea typeface="+mn-ea"/>
                <a:cs typeface="+mn-cs"/>
              </a:defRPr>
            </a:lvl2pPr>
            <a:lvl3pPr algn="l" rtl="0" eaLnBrk="0" fontAlgn="base" hangingPunct="0">
              <a:spcBef>
                <a:spcPct val="0"/>
              </a:spcBef>
              <a:spcAft>
                <a:spcPct val="0"/>
              </a:spcAft>
              <a:defRPr sz="2000">
                <a:solidFill>
                  <a:schemeClr val="lt1"/>
                </a:solidFill>
                <a:latin typeface="+mn-lt"/>
                <a:ea typeface="+mn-ea"/>
                <a:cs typeface="+mn-cs"/>
              </a:defRPr>
            </a:lvl3pPr>
            <a:lvl4pPr algn="l" rtl="0" eaLnBrk="0" fontAlgn="base" hangingPunct="0">
              <a:spcBef>
                <a:spcPct val="0"/>
              </a:spcBef>
              <a:spcAft>
                <a:spcPct val="0"/>
              </a:spcAft>
              <a:defRPr sz="2000">
                <a:solidFill>
                  <a:schemeClr val="lt1"/>
                </a:solidFill>
                <a:latin typeface="+mn-lt"/>
                <a:ea typeface="+mn-ea"/>
                <a:cs typeface="+mn-cs"/>
              </a:defRPr>
            </a:lvl4pPr>
            <a:lvl5pPr algn="l" rtl="0" eaLnBrk="0" fontAlgn="base" hangingPunct="0">
              <a:spcBef>
                <a:spcPct val="0"/>
              </a:spcBef>
              <a:spcAft>
                <a:spcPct val="0"/>
              </a:spcAft>
              <a:defRPr sz="2000">
                <a:solidFill>
                  <a:schemeClr val="lt1"/>
                </a:solidFill>
                <a:latin typeface="+mn-lt"/>
                <a:ea typeface="+mn-ea"/>
                <a:cs typeface="+mn-cs"/>
              </a:defRPr>
            </a:lvl5pPr>
            <a:lvl6pPr marL="457200" algn="l" rtl="0" fontAlgn="base">
              <a:spcBef>
                <a:spcPct val="0"/>
              </a:spcBef>
              <a:spcAft>
                <a:spcPct val="0"/>
              </a:spcAft>
              <a:defRPr sz="2000">
                <a:solidFill>
                  <a:schemeClr val="lt1"/>
                </a:solidFill>
                <a:latin typeface="+mn-lt"/>
                <a:ea typeface="+mn-ea"/>
                <a:cs typeface="+mn-cs"/>
              </a:defRPr>
            </a:lvl6pPr>
            <a:lvl7pPr marL="914400" algn="l" rtl="0" fontAlgn="base">
              <a:spcBef>
                <a:spcPct val="0"/>
              </a:spcBef>
              <a:spcAft>
                <a:spcPct val="0"/>
              </a:spcAft>
              <a:defRPr sz="2000">
                <a:solidFill>
                  <a:schemeClr val="lt1"/>
                </a:solidFill>
                <a:latin typeface="+mn-lt"/>
                <a:ea typeface="+mn-ea"/>
                <a:cs typeface="+mn-cs"/>
              </a:defRPr>
            </a:lvl7pPr>
            <a:lvl8pPr marL="1371600" algn="l" rtl="0" fontAlgn="base">
              <a:spcBef>
                <a:spcPct val="0"/>
              </a:spcBef>
              <a:spcAft>
                <a:spcPct val="0"/>
              </a:spcAft>
              <a:defRPr sz="2000">
                <a:solidFill>
                  <a:schemeClr val="lt1"/>
                </a:solidFill>
                <a:latin typeface="+mn-lt"/>
                <a:ea typeface="+mn-ea"/>
                <a:cs typeface="+mn-cs"/>
              </a:defRPr>
            </a:lvl8pPr>
            <a:lvl9pPr marL="1828800" algn="l" rtl="0" fontAlgn="base">
              <a:spcBef>
                <a:spcPct val="0"/>
              </a:spcBef>
              <a:spcAft>
                <a:spcPct val="0"/>
              </a:spcAft>
              <a:defRPr sz="2000">
                <a:solidFill>
                  <a:schemeClr val="lt1"/>
                </a:solidFill>
                <a:latin typeface="+mn-lt"/>
                <a:ea typeface="+mn-ea"/>
                <a:cs typeface="+mn-cs"/>
              </a:defRPr>
            </a:lvl9pPr>
          </a:lstStyle>
          <a:p>
            <a:r>
              <a:rPr lang="en-US" sz="3600" dirty="0"/>
              <a:t>Taxonomy of Decision-Making Models</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8465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28650" y="136071"/>
            <a:ext cx="8229600" cy="675167"/>
          </a:xfrm>
        </p:spPr>
        <p:txBody>
          <a:bodyPr/>
          <a:lstStyle/>
          <a:p>
            <a:pPr>
              <a:buClr>
                <a:schemeClr val="tx1"/>
              </a:buClr>
            </a:pPr>
            <a:r>
              <a:rPr lang="en-US" sz="3600" b="1" dirty="0">
                <a:effectLst/>
                <a:latin typeface="Arial" panose="020B0604020202020204" pitchFamily="34" charset="0"/>
                <a:cs typeface="Arial" panose="020B0604020202020204" pitchFamily="34" charset="0"/>
              </a:rPr>
              <a:t>Conditions for the Use of Power</a:t>
            </a:r>
            <a:r>
              <a:rPr lang="en-US" sz="3600" b="1" dirty="0">
                <a:latin typeface="Arial" panose="020B0604020202020204" pitchFamily="34" charset="0"/>
                <a:cs typeface="Arial" panose="020B0604020202020204" pitchFamily="34" charset="0"/>
              </a:rPr>
              <a:t> </a:t>
            </a:r>
          </a:p>
        </p:txBody>
      </p:sp>
      <p:sp>
        <p:nvSpPr>
          <p:cNvPr id="221187" name="AutoShape 3"/>
          <p:cNvSpPr>
            <a:spLocks noChangeArrowheads="1"/>
          </p:cNvSpPr>
          <p:nvPr/>
        </p:nvSpPr>
        <p:spPr bwMode="auto">
          <a:xfrm>
            <a:off x="3657600" y="2895600"/>
            <a:ext cx="2286000" cy="1981200"/>
          </a:xfrm>
          <a:prstGeom prst="irregularSeal1">
            <a:avLst/>
          </a:prstGeom>
          <a:solidFill>
            <a:schemeClr val="accent1"/>
          </a:solidFill>
          <a:ln w="38100">
            <a:solidFill>
              <a:schemeClr val="tx1"/>
            </a:solidFill>
            <a:miter lim="800000"/>
            <a:headEnd/>
            <a:tailEnd/>
          </a:ln>
          <a:effectLst/>
        </p:spPr>
        <p:txBody>
          <a:bodyPr wrap="none" anchor="ctr"/>
          <a:lstStyle/>
          <a:p>
            <a:pPr algn="ctr"/>
            <a:r>
              <a:rPr lang="en-US" sz="3200" b="1" dirty="0">
                <a:solidFill>
                  <a:srgbClr val="FF3300"/>
                </a:solidFill>
                <a:latin typeface="Times New Roman" charset="0"/>
              </a:rPr>
              <a:t>Conflict</a:t>
            </a:r>
          </a:p>
        </p:txBody>
      </p:sp>
      <p:sp>
        <p:nvSpPr>
          <p:cNvPr id="221188" name="Line 4"/>
          <p:cNvSpPr>
            <a:spLocks noChangeShapeType="1"/>
          </p:cNvSpPr>
          <p:nvPr/>
        </p:nvSpPr>
        <p:spPr bwMode="auto">
          <a:xfrm>
            <a:off x="4648200" y="2514600"/>
            <a:ext cx="0" cy="533400"/>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21189" name="Oval 5"/>
          <p:cNvSpPr>
            <a:spLocks noChangeArrowheads="1"/>
          </p:cNvSpPr>
          <p:nvPr/>
        </p:nvSpPr>
        <p:spPr bwMode="auto">
          <a:xfrm>
            <a:off x="3429000" y="1524000"/>
            <a:ext cx="2514600" cy="990600"/>
          </a:xfrm>
          <a:prstGeom prst="ellipse">
            <a:avLst/>
          </a:prstGeom>
          <a:solidFill>
            <a:srgbClr val="FFFF99"/>
          </a:solidFill>
          <a:ln w="38100">
            <a:solidFill>
              <a:srgbClr val="003366"/>
            </a:solidFill>
            <a:round/>
            <a:headEnd/>
            <a:tailEnd/>
          </a:ln>
          <a:effectLst/>
        </p:spPr>
        <p:txBody>
          <a:bodyPr wrap="none" anchor="ctr"/>
          <a:lstStyle/>
          <a:p>
            <a:pPr algn="ctr"/>
            <a:r>
              <a:rPr lang="en-US" sz="2400" b="1" dirty="0">
                <a:latin typeface="Arial Unicode MS" pitchFamily="34" charset="-128"/>
              </a:rPr>
              <a:t>Interdependence</a:t>
            </a:r>
            <a:endParaRPr lang="en-US" sz="2800" b="1" dirty="0">
              <a:latin typeface="Arial Unicode MS" pitchFamily="34" charset="-128"/>
            </a:endParaRPr>
          </a:p>
        </p:txBody>
      </p:sp>
      <p:sp>
        <p:nvSpPr>
          <p:cNvPr id="221190" name="Oval 6"/>
          <p:cNvSpPr>
            <a:spLocks noChangeArrowheads="1"/>
          </p:cNvSpPr>
          <p:nvPr/>
        </p:nvSpPr>
        <p:spPr bwMode="auto">
          <a:xfrm>
            <a:off x="6248400" y="2286000"/>
            <a:ext cx="2590800" cy="990600"/>
          </a:xfrm>
          <a:prstGeom prst="ellipse">
            <a:avLst/>
          </a:prstGeom>
          <a:solidFill>
            <a:schemeClr val="accent2">
              <a:lumMod val="60000"/>
              <a:lumOff val="40000"/>
            </a:schemeClr>
          </a:solidFill>
          <a:ln w="38100">
            <a:solidFill>
              <a:schemeClr val="tx1"/>
            </a:solidFill>
            <a:round/>
            <a:headEnd/>
            <a:tailEnd/>
          </a:ln>
          <a:effectLst/>
        </p:spPr>
        <p:txBody>
          <a:bodyPr wrap="none" anchor="ctr"/>
          <a:lstStyle/>
          <a:p>
            <a:pPr algn="ctr"/>
            <a:r>
              <a:rPr lang="en-US" sz="2400" dirty="0">
                <a:latin typeface="Arial Unicode MS" pitchFamily="34" charset="-128"/>
              </a:rPr>
              <a:t>Heterogeneous</a:t>
            </a:r>
          </a:p>
          <a:p>
            <a:pPr algn="ctr"/>
            <a:r>
              <a:rPr lang="en-US" sz="2400" dirty="0">
                <a:latin typeface="Arial Unicode MS" pitchFamily="34" charset="-128"/>
              </a:rPr>
              <a:t>Goals</a:t>
            </a:r>
          </a:p>
        </p:txBody>
      </p:sp>
      <p:sp>
        <p:nvSpPr>
          <p:cNvPr id="221191" name="Oval 7"/>
          <p:cNvSpPr>
            <a:spLocks noChangeArrowheads="1"/>
          </p:cNvSpPr>
          <p:nvPr/>
        </p:nvSpPr>
        <p:spPr bwMode="auto">
          <a:xfrm>
            <a:off x="1219200" y="2514600"/>
            <a:ext cx="1905000" cy="1295400"/>
          </a:xfrm>
          <a:prstGeom prst="ellipse">
            <a:avLst/>
          </a:prstGeom>
          <a:solidFill>
            <a:schemeClr val="accent2">
              <a:lumMod val="60000"/>
              <a:lumOff val="40000"/>
            </a:schemeClr>
          </a:solidFill>
          <a:ln w="38100">
            <a:solidFill>
              <a:schemeClr val="tx1"/>
            </a:solidFill>
            <a:round/>
            <a:headEnd/>
            <a:tailEnd/>
          </a:ln>
          <a:effectLst/>
        </p:spPr>
        <p:txBody>
          <a:bodyPr wrap="none" anchor="ctr"/>
          <a:lstStyle/>
          <a:p>
            <a:pPr algn="ctr"/>
            <a:r>
              <a:rPr lang="en-US" sz="2400" dirty="0">
                <a:latin typeface="Arial Unicode MS" pitchFamily="34" charset="-128"/>
              </a:rPr>
              <a:t>Scarce</a:t>
            </a:r>
          </a:p>
          <a:p>
            <a:pPr algn="ctr"/>
            <a:r>
              <a:rPr lang="en-US" sz="2400" dirty="0">
                <a:latin typeface="Arial Unicode MS" pitchFamily="34" charset="-128"/>
              </a:rPr>
              <a:t>Resources</a:t>
            </a:r>
          </a:p>
        </p:txBody>
      </p:sp>
      <p:sp>
        <p:nvSpPr>
          <p:cNvPr id="221192" name="Rectangle 8"/>
          <p:cNvSpPr>
            <a:spLocks noChangeArrowheads="1"/>
          </p:cNvSpPr>
          <p:nvPr/>
        </p:nvSpPr>
        <p:spPr bwMode="auto">
          <a:xfrm>
            <a:off x="1143000" y="4724400"/>
            <a:ext cx="2057400" cy="838200"/>
          </a:xfrm>
          <a:prstGeom prst="rect">
            <a:avLst/>
          </a:prstGeom>
          <a:solidFill>
            <a:schemeClr val="accent1"/>
          </a:solidFill>
          <a:ln w="38100">
            <a:solidFill>
              <a:schemeClr val="tx1"/>
            </a:solidFill>
            <a:miter lim="800000"/>
            <a:headEnd/>
            <a:tailEnd/>
          </a:ln>
          <a:effectLst/>
        </p:spPr>
        <p:txBody>
          <a:bodyPr wrap="none" anchor="ctr"/>
          <a:lstStyle/>
          <a:p>
            <a:pPr algn="ctr"/>
            <a:r>
              <a:rPr lang="en-US" sz="2400" dirty="0">
                <a:solidFill>
                  <a:schemeClr val="bg2"/>
                </a:solidFill>
                <a:latin typeface="Arial Unicode MS" pitchFamily="34" charset="-128"/>
              </a:rPr>
              <a:t>Importance </a:t>
            </a:r>
          </a:p>
          <a:p>
            <a:pPr algn="ctr"/>
            <a:r>
              <a:rPr lang="en-US" sz="2400" dirty="0">
                <a:solidFill>
                  <a:schemeClr val="bg2"/>
                </a:solidFill>
                <a:latin typeface="Arial Unicode MS" pitchFamily="34" charset="-128"/>
              </a:rPr>
              <a:t>of Decision</a:t>
            </a:r>
            <a:endParaRPr lang="en-US" sz="2800" dirty="0">
              <a:solidFill>
                <a:schemeClr val="bg2"/>
              </a:solidFill>
              <a:latin typeface="Arial Unicode MS" pitchFamily="34" charset="-128"/>
            </a:endParaRPr>
          </a:p>
        </p:txBody>
      </p:sp>
      <p:sp>
        <p:nvSpPr>
          <p:cNvPr id="221193" name="Rectangle 9"/>
          <p:cNvSpPr>
            <a:spLocks noChangeArrowheads="1"/>
          </p:cNvSpPr>
          <p:nvPr/>
        </p:nvSpPr>
        <p:spPr bwMode="auto">
          <a:xfrm>
            <a:off x="3581400" y="5562600"/>
            <a:ext cx="2514600" cy="685800"/>
          </a:xfrm>
          <a:prstGeom prst="rect">
            <a:avLst/>
          </a:prstGeom>
          <a:solidFill>
            <a:srgbClr val="FF0000"/>
          </a:solidFill>
          <a:ln w="38100">
            <a:solidFill>
              <a:schemeClr val="tx1"/>
            </a:solidFill>
            <a:miter lim="800000"/>
            <a:headEnd/>
            <a:tailEnd/>
          </a:ln>
          <a:effectLst/>
        </p:spPr>
        <p:txBody>
          <a:bodyPr wrap="none" anchor="ctr"/>
          <a:lstStyle/>
          <a:p>
            <a:pPr algn="ctr"/>
            <a:r>
              <a:rPr lang="en-US" sz="2800" dirty="0">
                <a:solidFill>
                  <a:schemeClr val="bg2"/>
                </a:solidFill>
                <a:latin typeface="Arial Unicode MS" pitchFamily="34" charset="-128"/>
              </a:rPr>
              <a:t>Use of Politics</a:t>
            </a:r>
          </a:p>
        </p:txBody>
      </p:sp>
      <p:sp>
        <p:nvSpPr>
          <p:cNvPr id="221194" name="Rectangle 10"/>
          <p:cNvSpPr>
            <a:spLocks noChangeArrowheads="1"/>
          </p:cNvSpPr>
          <p:nvPr/>
        </p:nvSpPr>
        <p:spPr bwMode="auto">
          <a:xfrm>
            <a:off x="6324600" y="4648200"/>
            <a:ext cx="1828800" cy="838200"/>
          </a:xfrm>
          <a:prstGeom prst="rect">
            <a:avLst/>
          </a:prstGeom>
          <a:solidFill>
            <a:schemeClr val="accent1"/>
          </a:solidFill>
          <a:ln w="38100">
            <a:solidFill>
              <a:schemeClr val="tx1"/>
            </a:solidFill>
            <a:miter lim="800000"/>
            <a:headEnd/>
            <a:tailEnd/>
          </a:ln>
          <a:effectLst/>
        </p:spPr>
        <p:txBody>
          <a:bodyPr wrap="none" anchor="ctr"/>
          <a:lstStyle/>
          <a:p>
            <a:pPr algn="ctr"/>
            <a:r>
              <a:rPr lang="en-US" sz="2400" dirty="0">
                <a:solidFill>
                  <a:schemeClr val="bg2"/>
                </a:solidFill>
                <a:latin typeface="Arial Unicode MS" pitchFamily="34" charset="-128"/>
              </a:rPr>
              <a:t>Distribution</a:t>
            </a:r>
          </a:p>
          <a:p>
            <a:pPr algn="ctr"/>
            <a:r>
              <a:rPr lang="en-US" sz="2400" dirty="0">
                <a:solidFill>
                  <a:schemeClr val="bg2"/>
                </a:solidFill>
                <a:latin typeface="Arial Unicode MS" pitchFamily="34" charset="-128"/>
              </a:rPr>
              <a:t>of Power</a:t>
            </a:r>
          </a:p>
        </p:txBody>
      </p:sp>
      <p:sp>
        <p:nvSpPr>
          <p:cNvPr id="221195" name="Line 11"/>
          <p:cNvSpPr>
            <a:spLocks noChangeShapeType="1"/>
          </p:cNvSpPr>
          <p:nvPr/>
        </p:nvSpPr>
        <p:spPr bwMode="auto">
          <a:xfrm flipH="1">
            <a:off x="5791200" y="3124200"/>
            <a:ext cx="457200" cy="304800"/>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21196" name="Line 12"/>
          <p:cNvSpPr>
            <a:spLocks noChangeShapeType="1"/>
          </p:cNvSpPr>
          <p:nvPr/>
        </p:nvSpPr>
        <p:spPr bwMode="auto">
          <a:xfrm>
            <a:off x="3200400" y="3276600"/>
            <a:ext cx="533400" cy="152400"/>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21197" name="Line 13"/>
          <p:cNvSpPr>
            <a:spLocks noChangeShapeType="1"/>
          </p:cNvSpPr>
          <p:nvPr/>
        </p:nvSpPr>
        <p:spPr bwMode="auto">
          <a:xfrm>
            <a:off x="4800600" y="4572000"/>
            <a:ext cx="0" cy="762000"/>
          </a:xfrm>
          <a:prstGeom prst="line">
            <a:avLst/>
          </a:prstGeom>
          <a:noFill/>
          <a:ln w="38100">
            <a:solidFill>
              <a:srgbClr val="000099"/>
            </a:solidFill>
            <a:round/>
            <a:headEnd/>
            <a:tailEnd type="triangle" w="med" len="med"/>
          </a:ln>
          <a:effectLst/>
        </p:spPr>
        <p:txBody>
          <a:bodyPr wrap="none" anchor="ctr"/>
          <a:lstStyle/>
          <a:p>
            <a:endParaRPr lang="en-US" dirty="0"/>
          </a:p>
        </p:txBody>
      </p:sp>
      <p:sp>
        <p:nvSpPr>
          <p:cNvPr id="221198" name="Line 14"/>
          <p:cNvSpPr>
            <a:spLocks noChangeShapeType="1"/>
          </p:cNvSpPr>
          <p:nvPr/>
        </p:nvSpPr>
        <p:spPr bwMode="auto">
          <a:xfrm>
            <a:off x="3429000" y="5029200"/>
            <a:ext cx="1219200" cy="0"/>
          </a:xfrm>
          <a:prstGeom prst="line">
            <a:avLst/>
          </a:prstGeom>
          <a:noFill/>
          <a:ln w="38100">
            <a:solidFill>
              <a:srgbClr val="000099"/>
            </a:solidFill>
            <a:round/>
            <a:headEnd/>
            <a:tailEnd type="triangle" w="med" len="med"/>
          </a:ln>
          <a:effectLst/>
        </p:spPr>
        <p:txBody>
          <a:bodyPr wrap="none" anchor="ctr"/>
          <a:lstStyle/>
          <a:p>
            <a:endParaRPr lang="en-US" dirty="0"/>
          </a:p>
        </p:txBody>
      </p:sp>
      <p:sp>
        <p:nvSpPr>
          <p:cNvPr id="221199" name="Line 15"/>
          <p:cNvSpPr>
            <a:spLocks noChangeShapeType="1"/>
          </p:cNvSpPr>
          <p:nvPr/>
        </p:nvSpPr>
        <p:spPr bwMode="auto">
          <a:xfrm flipH="1">
            <a:off x="5029200" y="5029200"/>
            <a:ext cx="1143000" cy="0"/>
          </a:xfrm>
          <a:prstGeom prst="line">
            <a:avLst/>
          </a:prstGeom>
          <a:noFill/>
          <a:ln w="38100">
            <a:solidFill>
              <a:srgbClr val="000099"/>
            </a:solidFill>
            <a:round/>
            <a:headEnd/>
            <a:tailEnd type="triangle" w="med" len="med"/>
          </a:ln>
          <a:effectLst/>
        </p:spPr>
        <p:txBody>
          <a:bodyPr wrap="none" anchor="ctr"/>
          <a:lstStyle/>
          <a:p>
            <a:endParaRPr lang="en-US" dirty="0"/>
          </a:p>
        </p:txBody>
      </p:sp>
      <p:sp>
        <p:nvSpPr>
          <p:cNvPr id="2" name="Rounded Rectangle 1"/>
          <p:cNvSpPr/>
          <p:nvPr/>
        </p:nvSpPr>
        <p:spPr>
          <a:xfrm>
            <a:off x="7010400" y="805417"/>
            <a:ext cx="2133600" cy="4137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515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09600" y="381000"/>
            <a:ext cx="8153400" cy="707886"/>
          </a:xfrm>
          <a:prstGeom prst="rect">
            <a:avLst/>
          </a:prstGeom>
          <a:noFill/>
          <a:ln w="9525">
            <a:noFill/>
            <a:miter lim="800000"/>
            <a:headEnd/>
            <a:tailEnd/>
          </a:ln>
        </p:spPr>
        <p:txBody>
          <a:bodyPr>
            <a:spAutoFit/>
          </a:bodyPr>
          <a:lstStyle/>
          <a:p>
            <a:pPr algn="ctr" eaLnBrk="0" hangingPunct="0">
              <a:spcBef>
                <a:spcPct val="50000"/>
              </a:spcBef>
              <a:defRPr/>
            </a:pPr>
            <a:r>
              <a:rPr lang="en-US" sz="4000" b="1" dirty="0">
                <a:solidFill>
                  <a:schemeClr val="bg1"/>
                </a:solidFill>
                <a:ea typeface="ヒラギノ角ゴ Pro W3" pitchFamily="-112" charset="-128"/>
                <a:cs typeface="+mn-cs"/>
              </a:rPr>
              <a:t>Assessing Decision-Making</a:t>
            </a:r>
          </a:p>
        </p:txBody>
      </p:sp>
      <p:sp>
        <p:nvSpPr>
          <p:cNvPr id="17411" name="Content Placeholder 7"/>
          <p:cNvSpPr>
            <a:spLocks noGrp="1"/>
          </p:cNvSpPr>
          <p:nvPr>
            <p:ph idx="4294967295"/>
          </p:nvPr>
        </p:nvSpPr>
        <p:spPr>
          <a:xfrm>
            <a:off x="685800" y="1295400"/>
            <a:ext cx="7772400" cy="4876800"/>
          </a:xfrm>
          <a:prstGeom prst="rect">
            <a:avLst/>
          </a:prstGeom>
        </p:spPr>
        <p:txBody>
          <a:bodyPr/>
          <a:lstStyle/>
          <a:p>
            <a:r>
              <a:rPr lang="en-US" sz="2800" dirty="0">
                <a:latin typeface="+mj-lt"/>
              </a:rPr>
              <a:t>How do decisions get made? Programmatic? Capital? Operating? FTEs?</a:t>
            </a:r>
          </a:p>
          <a:p>
            <a:r>
              <a:rPr lang="en-US" sz="2800" dirty="0">
                <a:latin typeface="+mj-lt"/>
              </a:rPr>
              <a:t>Who are the key stakeholders? What is their relative position on research? What do you know about their decision-making?</a:t>
            </a:r>
          </a:p>
          <a:p>
            <a:r>
              <a:rPr lang="en-US" sz="2800" dirty="0">
                <a:latin typeface="+mj-lt"/>
              </a:rPr>
              <a:t>What are the organizational priorities and goals? How can your work support those goals and priorities? </a:t>
            </a:r>
          </a:p>
          <a:p>
            <a:r>
              <a:rPr lang="en-US" sz="2800" dirty="0">
                <a:latin typeface="+mj-lt"/>
              </a:rPr>
              <a:t>What are the forums (meetings, other) where decisions get made? What is the structure in those forums? </a:t>
            </a:r>
          </a:p>
        </p:txBody>
      </p:sp>
      <p:sp>
        <p:nvSpPr>
          <p:cNvPr id="2" name="TextBox 1"/>
          <p:cNvSpPr txBox="1"/>
          <p:nvPr/>
        </p:nvSpPr>
        <p:spPr>
          <a:xfrm>
            <a:off x="597310" y="174486"/>
            <a:ext cx="5135317" cy="646331"/>
          </a:xfrm>
          <a:prstGeom prst="rect">
            <a:avLst/>
          </a:prstGeom>
          <a:noFill/>
        </p:spPr>
        <p:txBody>
          <a:bodyPr wrap="none" rtlCol="0">
            <a:spAutoFit/>
          </a:bodyPr>
          <a:lstStyle/>
          <a:p>
            <a:r>
              <a:rPr lang="en-US" sz="3600" dirty="0">
                <a:solidFill>
                  <a:srgbClr val="005B99"/>
                </a:solidFill>
                <a:latin typeface="Arial" panose="020B0604020202020204" pitchFamily="34" charset="0"/>
                <a:cs typeface="Arial" panose="020B0604020202020204" pitchFamily="34" charset="0"/>
              </a:rPr>
              <a:t>Know Your Organization</a:t>
            </a:r>
          </a:p>
        </p:txBody>
      </p:sp>
      <p:sp>
        <p:nvSpPr>
          <p:cNvPr id="3" name="Rectangle 2">
            <a:extLst>
              <a:ext uri="{FF2B5EF4-FFF2-40B4-BE49-F238E27FC236}">
                <a16:creationId xmlns:a16="http://schemas.microsoft.com/office/drawing/2014/main" id="{D75AB12F-C133-49D6-9A16-01A7E74AB49E}"/>
              </a:ext>
            </a:extLst>
          </p:cNvPr>
          <p:cNvSpPr/>
          <p:nvPr/>
        </p:nvSpPr>
        <p:spPr>
          <a:xfrm>
            <a:off x="7086600" y="533400"/>
            <a:ext cx="2057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61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75167"/>
          </a:xfrm>
        </p:spPr>
        <p:txBody>
          <a:bodyPr/>
          <a:lstStyle/>
          <a:p>
            <a:r>
              <a:rPr lang="en-US" sz="3600" dirty="0"/>
              <a:t>Stakeholder Analysis</a:t>
            </a:r>
          </a:p>
        </p:txBody>
      </p:sp>
      <p:sp>
        <p:nvSpPr>
          <p:cNvPr id="3" name="Content Placeholder 2"/>
          <p:cNvSpPr>
            <a:spLocks noGrp="1"/>
          </p:cNvSpPr>
          <p:nvPr>
            <p:ph idx="4294967295"/>
          </p:nvPr>
        </p:nvSpPr>
        <p:spPr>
          <a:xfrm>
            <a:off x="533400" y="1295400"/>
            <a:ext cx="8229600" cy="4525963"/>
          </a:xfrm>
          <a:prstGeom prst="rect">
            <a:avLst/>
          </a:prstGeom>
        </p:spPr>
        <p:txBody>
          <a:bodyPr/>
          <a:lstStyle/>
          <a:p>
            <a:r>
              <a:rPr lang="en-US" sz="4000" dirty="0">
                <a:latin typeface="+mj-lt"/>
              </a:rPr>
              <a:t>Who are the key stakeholders?</a:t>
            </a:r>
          </a:p>
          <a:p>
            <a:r>
              <a:rPr lang="en-US" sz="4000" dirty="0">
                <a:latin typeface="+mj-lt"/>
              </a:rPr>
              <a:t>What is their power base (expert, positional, reward, relational, etc)</a:t>
            </a:r>
          </a:p>
          <a:p>
            <a:r>
              <a:rPr lang="en-US" sz="4000" dirty="0">
                <a:latin typeface="+mj-lt"/>
              </a:rPr>
              <a:t>What is their position on your work?</a:t>
            </a:r>
          </a:p>
          <a:p>
            <a:r>
              <a:rPr lang="en-US" sz="4000" dirty="0">
                <a:latin typeface="+mj-lt"/>
              </a:rPr>
              <a:t>Who could most influence them?</a:t>
            </a:r>
          </a:p>
          <a:p>
            <a:r>
              <a:rPr lang="en-US" sz="4000" dirty="0">
                <a:latin typeface="+mj-lt"/>
              </a:rPr>
              <a:t>What is your strategy? </a:t>
            </a:r>
          </a:p>
          <a:p>
            <a:endParaRPr lang="en-US" dirty="0"/>
          </a:p>
        </p:txBody>
      </p:sp>
      <p:sp>
        <p:nvSpPr>
          <p:cNvPr id="4" name="Rectangle 3">
            <a:extLst>
              <a:ext uri="{FF2B5EF4-FFF2-40B4-BE49-F238E27FC236}">
                <a16:creationId xmlns:a16="http://schemas.microsoft.com/office/drawing/2014/main" id="{9680ED4D-E302-4926-813F-8E109C4DD699}"/>
              </a:ext>
            </a:extLst>
          </p:cNvPr>
          <p:cNvSpPr/>
          <p:nvPr/>
        </p:nvSpPr>
        <p:spPr>
          <a:xfrm>
            <a:off x="7086600" y="533400"/>
            <a:ext cx="2057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15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395288" y="1295400"/>
            <a:ext cx="8305800" cy="4678363"/>
          </a:xfrm>
          <a:prstGeom prst="rect">
            <a:avLst/>
          </a:prstGeom>
        </p:spPr>
        <p:txBody>
          <a:bodyPr/>
          <a:lstStyle/>
          <a:p>
            <a:pPr>
              <a:spcBef>
                <a:spcPts val="1200"/>
              </a:spcBef>
              <a:spcAft>
                <a:spcPts val="1200"/>
              </a:spcAft>
            </a:pPr>
            <a:r>
              <a:rPr lang="en-US" sz="2400" dirty="0">
                <a:latin typeface="+mj-lt"/>
              </a:rPr>
              <a:t>Have we engaged key stakeholders?  </a:t>
            </a:r>
          </a:p>
          <a:p>
            <a:pPr>
              <a:spcBef>
                <a:spcPts val="1200"/>
              </a:spcBef>
              <a:spcAft>
                <a:spcPts val="1200"/>
              </a:spcAft>
            </a:pPr>
            <a:r>
              <a:rPr lang="en-US" sz="2400" dirty="0">
                <a:latin typeface="+mj-lt"/>
              </a:rPr>
              <a:t>What is the influencing style of those stakeholders?</a:t>
            </a:r>
          </a:p>
          <a:p>
            <a:pPr>
              <a:spcBef>
                <a:spcPts val="1200"/>
              </a:spcBef>
              <a:spcAft>
                <a:spcPts val="1200"/>
              </a:spcAft>
            </a:pPr>
            <a:r>
              <a:rPr lang="en-US" sz="2400" dirty="0">
                <a:latin typeface="+mj-lt"/>
              </a:rPr>
              <a:t>How does my “ask” fit with goals, priorities?</a:t>
            </a:r>
          </a:p>
          <a:p>
            <a:pPr>
              <a:spcBef>
                <a:spcPts val="1200"/>
              </a:spcBef>
              <a:spcAft>
                <a:spcPts val="1200"/>
              </a:spcAft>
            </a:pPr>
            <a:r>
              <a:rPr lang="en-US" sz="2400" dirty="0">
                <a:latin typeface="+mj-lt"/>
              </a:rPr>
              <a:t>Have we prepared the programmatic request in accordance with practice? </a:t>
            </a:r>
          </a:p>
          <a:p>
            <a:pPr>
              <a:spcBef>
                <a:spcPts val="1200"/>
              </a:spcBef>
              <a:spcAft>
                <a:spcPts val="1200"/>
              </a:spcAft>
            </a:pPr>
            <a:r>
              <a:rPr lang="en-US" sz="2400" dirty="0">
                <a:latin typeface="+mj-lt"/>
              </a:rPr>
              <a:t>Have we explained the need, the gap, the program, the phasing, the cost, outcomes clearly? </a:t>
            </a:r>
          </a:p>
          <a:p>
            <a:pPr>
              <a:spcBef>
                <a:spcPts val="1200"/>
              </a:spcBef>
              <a:spcAft>
                <a:spcPts val="1200"/>
              </a:spcAft>
            </a:pPr>
            <a:r>
              <a:rPr lang="en-US" sz="2400" dirty="0">
                <a:latin typeface="+mj-lt"/>
              </a:rPr>
              <a:t>Have we provided benchmarks? </a:t>
            </a:r>
          </a:p>
          <a:p>
            <a:pPr>
              <a:spcBef>
                <a:spcPts val="1200"/>
              </a:spcBef>
              <a:spcAft>
                <a:spcPts val="1200"/>
              </a:spcAft>
            </a:pPr>
            <a:endParaRPr lang="en-US" sz="2400" dirty="0"/>
          </a:p>
        </p:txBody>
      </p:sp>
      <p:sp>
        <p:nvSpPr>
          <p:cNvPr id="4" name="Title 5"/>
          <p:cNvSpPr txBox="1">
            <a:spLocks/>
          </p:cNvSpPr>
          <p:nvPr/>
        </p:nvSpPr>
        <p:spPr bwMode="auto">
          <a:xfrm>
            <a:off x="74840" y="0"/>
            <a:ext cx="8946696"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600" kern="1200">
                <a:solidFill>
                  <a:schemeClr val="lt1"/>
                </a:solidFill>
                <a:latin typeface="+mn-lt"/>
                <a:ea typeface="+mn-ea"/>
                <a:cs typeface="+mn-cs"/>
              </a:defRPr>
            </a:lvl1pPr>
            <a:lvl2pPr algn="l" rtl="0" eaLnBrk="0" fontAlgn="base" hangingPunct="0">
              <a:spcBef>
                <a:spcPct val="0"/>
              </a:spcBef>
              <a:spcAft>
                <a:spcPct val="0"/>
              </a:spcAft>
              <a:defRPr sz="2000">
                <a:solidFill>
                  <a:schemeClr val="lt1"/>
                </a:solidFill>
                <a:latin typeface="+mn-lt"/>
                <a:ea typeface="+mn-ea"/>
                <a:cs typeface="+mn-cs"/>
              </a:defRPr>
            </a:lvl2pPr>
            <a:lvl3pPr algn="l" rtl="0" eaLnBrk="0" fontAlgn="base" hangingPunct="0">
              <a:spcBef>
                <a:spcPct val="0"/>
              </a:spcBef>
              <a:spcAft>
                <a:spcPct val="0"/>
              </a:spcAft>
              <a:defRPr sz="2000">
                <a:solidFill>
                  <a:schemeClr val="lt1"/>
                </a:solidFill>
                <a:latin typeface="+mn-lt"/>
                <a:ea typeface="+mn-ea"/>
                <a:cs typeface="+mn-cs"/>
              </a:defRPr>
            </a:lvl3pPr>
            <a:lvl4pPr algn="l" rtl="0" eaLnBrk="0" fontAlgn="base" hangingPunct="0">
              <a:spcBef>
                <a:spcPct val="0"/>
              </a:spcBef>
              <a:spcAft>
                <a:spcPct val="0"/>
              </a:spcAft>
              <a:defRPr sz="2000">
                <a:solidFill>
                  <a:schemeClr val="lt1"/>
                </a:solidFill>
                <a:latin typeface="+mn-lt"/>
                <a:ea typeface="+mn-ea"/>
                <a:cs typeface="+mn-cs"/>
              </a:defRPr>
            </a:lvl4pPr>
            <a:lvl5pPr algn="l" rtl="0" eaLnBrk="0" fontAlgn="base" hangingPunct="0">
              <a:spcBef>
                <a:spcPct val="0"/>
              </a:spcBef>
              <a:spcAft>
                <a:spcPct val="0"/>
              </a:spcAft>
              <a:defRPr sz="2000">
                <a:solidFill>
                  <a:schemeClr val="lt1"/>
                </a:solidFill>
                <a:latin typeface="+mn-lt"/>
                <a:ea typeface="+mn-ea"/>
                <a:cs typeface="+mn-cs"/>
              </a:defRPr>
            </a:lvl5pPr>
            <a:lvl6pPr marL="457200" algn="l" rtl="0" fontAlgn="base">
              <a:spcBef>
                <a:spcPct val="0"/>
              </a:spcBef>
              <a:spcAft>
                <a:spcPct val="0"/>
              </a:spcAft>
              <a:defRPr sz="2000">
                <a:solidFill>
                  <a:schemeClr val="lt1"/>
                </a:solidFill>
                <a:latin typeface="+mn-lt"/>
                <a:ea typeface="+mn-ea"/>
                <a:cs typeface="+mn-cs"/>
              </a:defRPr>
            </a:lvl6pPr>
            <a:lvl7pPr marL="914400" algn="l" rtl="0" fontAlgn="base">
              <a:spcBef>
                <a:spcPct val="0"/>
              </a:spcBef>
              <a:spcAft>
                <a:spcPct val="0"/>
              </a:spcAft>
              <a:defRPr sz="2000">
                <a:solidFill>
                  <a:schemeClr val="lt1"/>
                </a:solidFill>
                <a:latin typeface="+mn-lt"/>
                <a:ea typeface="+mn-ea"/>
                <a:cs typeface="+mn-cs"/>
              </a:defRPr>
            </a:lvl7pPr>
            <a:lvl8pPr marL="1371600" algn="l" rtl="0" fontAlgn="base">
              <a:spcBef>
                <a:spcPct val="0"/>
              </a:spcBef>
              <a:spcAft>
                <a:spcPct val="0"/>
              </a:spcAft>
              <a:defRPr sz="2000">
                <a:solidFill>
                  <a:schemeClr val="lt1"/>
                </a:solidFill>
                <a:latin typeface="+mn-lt"/>
                <a:ea typeface="+mn-ea"/>
                <a:cs typeface="+mn-cs"/>
              </a:defRPr>
            </a:lvl8pPr>
            <a:lvl9pPr marL="1828800" algn="l" rtl="0" fontAlgn="base">
              <a:spcBef>
                <a:spcPct val="0"/>
              </a:spcBef>
              <a:spcAft>
                <a:spcPct val="0"/>
              </a:spcAft>
              <a:defRPr sz="2000">
                <a:solidFill>
                  <a:schemeClr val="lt1"/>
                </a:solidFill>
                <a:latin typeface="+mn-lt"/>
                <a:ea typeface="+mn-ea"/>
                <a:cs typeface="+mn-cs"/>
              </a:defRPr>
            </a:lvl9pPr>
          </a:lstStyle>
          <a:p>
            <a:r>
              <a:rPr lang="en-US" sz="3600" dirty="0"/>
              <a:t>     Questions to Ask Yourself</a:t>
            </a:r>
          </a:p>
        </p:txBody>
      </p:sp>
    </p:spTree>
    <p:extLst>
      <p:ext uri="{BB962C8B-B14F-4D97-AF65-F5344CB8AC3E}">
        <p14:creationId xmlns:p14="http://schemas.microsoft.com/office/powerpoint/2010/main" val="425600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altLang="en-US" dirty="0"/>
          </a:p>
        </p:txBody>
      </p:sp>
      <p:sp>
        <p:nvSpPr>
          <p:cNvPr id="30723" name="Content Placeholder 2"/>
          <p:cNvSpPr>
            <a:spLocks noGrp="1"/>
          </p:cNvSpPr>
          <p:nvPr>
            <p:ph idx="4294967295"/>
          </p:nvPr>
        </p:nvSpPr>
        <p:spPr>
          <a:xfrm>
            <a:off x="457200" y="1600200"/>
            <a:ext cx="8229600" cy="4525963"/>
          </a:xfrm>
          <a:prstGeom prst="rect">
            <a:avLst/>
          </a:prstGeom>
        </p:spPr>
        <p:txBody>
          <a:bodyPr/>
          <a:lstStyle/>
          <a:p>
            <a:pPr eaLnBrk="1" hangingPunct="1"/>
            <a:endParaRPr lang="en-US" altLang="en-US"/>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289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4294967295"/>
          </p:nvPr>
        </p:nvSpPr>
        <p:spPr>
          <a:xfrm>
            <a:off x="609600" y="1066800"/>
            <a:ext cx="8229600" cy="4959350"/>
          </a:xfrm>
          <a:prstGeom prst="rect">
            <a:avLst/>
          </a:prstGeom>
        </p:spPr>
        <p:txBody>
          <a:bodyPr/>
          <a:lstStyle/>
          <a:p>
            <a:pPr>
              <a:spcBef>
                <a:spcPts val="600"/>
              </a:spcBef>
              <a:spcAft>
                <a:spcPts val="200"/>
              </a:spcAft>
            </a:pPr>
            <a:r>
              <a:rPr lang="en-CA" altLang="en-US" sz="2000" dirty="0">
                <a:latin typeface="+mj-lt"/>
              </a:rPr>
              <a:t>Can work around policy or rules </a:t>
            </a:r>
          </a:p>
          <a:p>
            <a:pPr>
              <a:spcBef>
                <a:spcPts val="600"/>
              </a:spcBef>
              <a:spcAft>
                <a:spcPts val="200"/>
              </a:spcAft>
            </a:pPr>
            <a:r>
              <a:rPr lang="en-CA" altLang="en-US" sz="2000" dirty="0">
                <a:latin typeface="+mj-lt"/>
              </a:rPr>
              <a:t>Access to vital information </a:t>
            </a:r>
          </a:p>
          <a:p>
            <a:pPr>
              <a:spcBef>
                <a:spcPts val="600"/>
              </a:spcBef>
              <a:spcAft>
                <a:spcPts val="200"/>
              </a:spcAft>
            </a:pPr>
            <a:r>
              <a:rPr lang="en-CA" altLang="en-US" sz="2000" dirty="0">
                <a:latin typeface="+mj-lt"/>
              </a:rPr>
              <a:t>Sought out for advice </a:t>
            </a:r>
          </a:p>
          <a:p>
            <a:pPr>
              <a:spcBef>
                <a:spcPts val="600"/>
              </a:spcBef>
              <a:spcAft>
                <a:spcPts val="200"/>
              </a:spcAft>
            </a:pPr>
            <a:r>
              <a:rPr lang="en-CA" altLang="en-US" sz="2000" dirty="0">
                <a:latin typeface="+mj-lt"/>
              </a:rPr>
              <a:t>Involved in important decisions</a:t>
            </a:r>
          </a:p>
          <a:p>
            <a:pPr>
              <a:spcBef>
                <a:spcPts val="600"/>
              </a:spcBef>
              <a:spcAft>
                <a:spcPts val="200"/>
              </a:spcAft>
            </a:pPr>
            <a:r>
              <a:rPr lang="en-CA" altLang="en-US" sz="2000" dirty="0">
                <a:latin typeface="+mj-lt"/>
              </a:rPr>
              <a:t>Can influence a change outside your role/area </a:t>
            </a:r>
          </a:p>
          <a:p>
            <a:pPr>
              <a:spcBef>
                <a:spcPts val="600"/>
              </a:spcBef>
              <a:spcAft>
                <a:spcPts val="200"/>
              </a:spcAft>
            </a:pPr>
            <a:r>
              <a:rPr lang="en-CA" altLang="en-US" sz="2000" dirty="0">
                <a:latin typeface="+mj-lt"/>
              </a:rPr>
              <a:t>When you speak people listen </a:t>
            </a:r>
          </a:p>
          <a:p>
            <a:pPr>
              <a:spcBef>
                <a:spcPts val="600"/>
              </a:spcBef>
              <a:spcAft>
                <a:spcPts val="200"/>
              </a:spcAft>
            </a:pPr>
            <a:r>
              <a:rPr lang="en-CA" altLang="en-US" sz="2000" dirty="0">
                <a:latin typeface="+mj-lt"/>
              </a:rPr>
              <a:t>Access to resources </a:t>
            </a:r>
          </a:p>
          <a:p>
            <a:pPr>
              <a:spcBef>
                <a:spcPts val="600"/>
              </a:spcBef>
              <a:spcAft>
                <a:spcPts val="200"/>
              </a:spcAft>
            </a:pPr>
            <a:r>
              <a:rPr lang="en-CA" altLang="en-US" sz="2000" dirty="0">
                <a:latin typeface="+mj-lt"/>
              </a:rPr>
              <a:t>cc’d on correspondence</a:t>
            </a:r>
          </a:p>
          <a:p>
            <a:pPr>
              <a:spcBef>
                <a:spcPts val="600"/>
              </a:spcBef>
              <a:spcAft>
                <a:spcPts val="200"/>
              </a:spcAft>
            </a:pPr>
            <a:r>
              <a:rPr lang="en-CA" altLang="en-US" sz="2000" dirty="0">
                <a:latin typeface="+mj-lt"/>
              </a:rPr>
              <a:t>Given an important responsibility/promoted </a:t>
            </a:r>
          </a:p>
          <a:p>
            <a:pPr>
              <a:spcBef>
                <a:spcPts val="600"/>
              </a:spcBef>
              <a:spcAft>
                <a:spcPts val="200"/>
              </a:spcAft>
            </a:pPr>
            <a:r>
              <a:rPr lang="en-CA" altLang="en-US" sz="2000" dirty="0">
                <a:latin typeface="+mj-lt"/>
              </a:rPr>
              <a:t>Targeted for development</a:t>
            </a:r>
          </a:p>
          <a:p>
            <a:pPr>
              <a:spcBef>
                <a:spcPts val="600"/>
              </a:spcBef>
              <a:spcAft>
                <a:spcPts val="200"/>
              </a:spcAft>
            </a:pPr>
            <a:r>
              <a:rPr lang="en-CA" altLang="en-US" sz="2000" dirty="0">
                <a:latin typeface="+mj-lt"/>
              </a:rPr>
              <a:t>Asked to coach/mentor others</a:t>
            </a:r>
          </a:p>
          <a:p>
            <a:pPr>
              <a:spcBef>
                <a:spcPts val="600"/>
              </a:spcBef>
              <a:spcAft>
                <a:spcPts val="200"/>
              </a:spcAft>
            </a:pPr>
            <a:r>
              <a:rPr lang="en-CA" altLang="en-US" sz="2000" dirty="0">
                <a:latin typeface="+mj-lt"/>
              </a:rPr>
              <a:t>Included in special events – work and non-work related </a:t>
            </a:r>
          </a:p>
          <a:p>
            <a:pPr>
              <a:spcBef>
                <a:spcPts val="600"/>
              </a:spcBef>
              <a:spcAft>
                <a:spcPts val="200"/>
              </a:spcAft>
            </a:pPr>
            <a:r>
              <a:rPr lang="en-CA" altLang="en-US" sz="2000" dirty="0">
                <a:latin typeface="+mj-lt"/>
              </a:rPr>
              <a:t>Frequency with which senior managers show up at your desk </a:t>
            </a:r>
          </a:p>
          <a:p>
            <a:pPr>
              <a:spcBef>
                <a:spcPts val="600"/>
              </a:spcBef>
              <a:spcAft>
                <a:spcPts val="200"/>
              </a:spcAft>
            </a:pPr>
            <a:endParaRPr lang="en-CA" altLang="en-US" dirty="0">
              <a:latin typeface="+mj-lt"/>
            </a:endParaRPr>
          </a:p>
        </p:txBody>
      </p:sp>
      <p:sp>
        <p:nvSpPr>
          <p:cNvPr id="4" name="Title 5"/>
          <p:cNvSpPr txBox="1">
            <a:spLocks noGrp="1"/>
          </p:cNvSpPr>
          <p:nvPr>
            <p:ph type="title"/>
          </p:nvPr>
        </p:nvSpPr>
        <p:spPr bwMode="auto">
          <a:xfrm>
            <a:off x="220436" y="228600"/>
            <a:ext cx="891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2600" kern="1200">
                <a:solidFill>
                  <a:schemeClr val="lt1"/>
                </a:solidFill>
                <a:latin typeface="+mn-lt"/>
                <a:ea typeface="+mn-ea"/>
                <a:cs typeface="+mn-cs"/>
              </a:defRPr>
            </a:lvl1pPr>
            <a:lvl2pPr algn="l" rtl="0" eaLnBrk="0" fontAlgn="base" hangingPunct="0">
              <a:spcBef>
                <a:spcPct val="0"/>
              </a:spcBef>
              <a:spcAft>
                <a:spcPct val="0"/>
              </a:spcAft>
              <a:defRPr sz="2000">
                <a:solidFill>
                  <a:schemeClr val="lt1"/>
                </a:solidFill>
                <a:latin typeface="+mn-lt"/>
                <a:ea typeface="+mn-ea"/>
                <a:cs typeface="+mn-cs"/>
              </a:defRPr>
            </a:lvl2pPr>
            <a:lvl3pPr algn="l" rtl="0" eaLnBrk="0" fontAlgn="base" hangingPunct="0">
              <a:spcBef>
                <a:spcPct val="0"/>
              </a:spcBef>
              <a:spcAft>
                <a:spcPct val="0"/>
              </a:spcAft>
              <a:defRPr sz="2000">
                <a:solidFill>
                  <a:schemeClr val="lt1"/>
                </a:solidFill>
                <a:latin typeface="+mn-lt"/>
                <a:ea typeface="+mn-ea"/>
                <a:cs typeface="+mn-cs"/>
              </a:defRPr>
            </a:lvl3pPr>
            <a:lvl4pPr algn="l" rtl="0" eaLnBrk="0" fontAlgn="base" hangingPunct="0">
              <a:spcBef>
                <a:spcPct val="0"/>
              </a:spcBef>
              <a:spcAft>
                <a:spcPct val="0"/>
              </a:spcAft>
              <a:defRPr sz="2000">
                <a:solidFill>
                  <a:schemeClr val="lt1"/>
                </a:solidFill>
                <a:latin typeface="+mn-lt"/>
                <a:ea typeface="+mn-ea"/>
                <a:cs typeface="+mn-cs"/>
              </a:defRPr>
            </a:lvl4pPr>
            <a:lvl5pPr algn="l" rtl="0" eaLnBrk="0" fontAlgn="base" hangingPunct="0">
              <a:spcBef>
                <a:spcPct val="0"/>
              </a:spcBef>
              <a:spcAft>
                <a:spcPct val="0"/>
              </a:spcAft>
              <a:defRPr sz="2000">
                <a:solidFill>
                  <a:schemeClr val="lt1"/>
                </a:solidFill>
                <a:latin typeface="+mn-lt"/>
                <a:ea typeface="+mn-ea"/>
                <a:cs typeface="+mn-cs"/>
              </a:defRPr>
            </a:lvl5pPr>
            <a:lvl6pPr marL="457200" algn="l" rtl="0" fontAlgn="base">
              <a:spcBef>
                <a:spcPct val="0"/>
              </a:spcBef>
              <a:spcAft>
                <a:spcPct val="0"/>
              </a:spcAft>
              <a:defRPr sz="2000">
                <a:solidFill>
                  <a:schemeClr val="lt1"/>
                </a:solidFill>
                <a:latin typeface="+mn-lt"/>
                <a:ea typeface="+mn-ea"/>
                <a:cs typeface="+mn-cs"/>
              </a:defRPr>
            </a:lvl6pPr>
            <a:lvl7pPr marL="914400" algn="l" rtl="0" fontAlgn="base">
              <a:spcBef>
                <a:spcPct val="0"/>
              </a:spcBef>
              <a:spcAft>
                <a:spcPct val="0"/>
              </a:spcAft>
              <a:defRPr sz="2000">
                <a:solidFill>
                  <a:schemeClr val="lt1"/>
                </a:solidFill>
                <a:latin typeface="+mn-lt"/>
                <a:ea typeface="+mn-ea"/>
                <a:cs typeface="+mn-cs"/>
              </a:defRPr>
            </a:lvl7pPr>
            <a:lvl8pPr marL="1371600" algn="l" rtl="0" fontAlgn="base">
              <a:spcBef>
                <a:spcPct val="0"/>
              </a:spcBef>
              <a:spcAft>
                <a:spcPct val="0"/>
              </a:spcAft>
              <a:defRPr sz="2000">
                <a:solidFill>
                  <a:schemeClr val="lt1"/>
                </a:solidFill>
                <a:latin typeface="+mn-lt"/>
                <a:ea typeface="+mn-ea"/>
                <a:cs typeface="+mn-cs"/>
              </a:defRPr>
            </a:lvl8pPr>
            <a:lvl9pPr marL="1828800" algn="l" rtl="0" fontAlgn="base">
              <a:spcBef>
                <a:spcPct val="0"/>
              </a:spcBef>
              <a:spcAft>
                <a:spcPct val="0"/>
              </a:spcAft>
              <a:defRPr sz="2000">
                <a:solidFill>
                  <a:schemeClr val="lt1"/>
                </a:solidFill>
                <a:latin typeface="+mn-lt"/>
                <a:ea typeface="+mn-ea"/>
                <a:cs typeface="+mn-cs"/>
              </a:defRPr>
            </a:lvl9pPr>
          </a:lstStyle>
          <a:p>
            <a:r>
              <a:rPr lang="en-US" sz="3600" dirty="0"/>
              <a:t>    Ways to Tell if You have Influence</a:t>
            </a:r>
          </a:p>
        </p:txBody>
      </p:sp>
    </p:spTree>
    <p:extLst>
      <p:ext uri="{BB962C8B-B14F-4D97-AF65-F5344CB8AC3E}">
        <p14:creationId xmlns:p14="http://schemas.microsoft.com/office/powerpoint/2010/main" val="171500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908" y="329339"/>
            <a:ext cx="8229600" cy="675167"/>
          </a:xfrm>
        </p:spPr>
        <p:txBody>
          <a:bodyPr/>
          <a:lstStyle/>
          <a:p>
            <a:r>
              <a:rPr lang="en-US" sz="3600" dirty="0">
                <a:latin typeface="Arial" panose="020B0604020202020204" pitchFamily="34" charset="0"/>
                <a:cs typeface="Arial" panose="020B0604020202020204" pitchFamily="34" charset="0"/>
              </a:rPr>
              <a:t>To Influence Effectively</a:t>
            </a:r>
          </a:p>
        </p:txBody>
      </p:sp>
      <p:sp>
        <p:nvSpPr>
          <p:cNvPr id="3" name="Content Placeholder 2"/>
          <p:cNvSpPr>
            <a:spLocks noGrp="1"/>
          </p:cNvSpPr>
          <p:nvPr>
            <p:ph sz="quarter" idx="4294967295"/>
          </p:nvPr>
        </p:nvSpPr>
        <p:spPr>
          <a:xfrm>
            <a:off x="457200" y="1053667"/>
            <a:ext cx="8229600" cy="4800600"/>
          </a:xfrm>
          <a:prstGeom prst="rect">
            <a:avLst/>
          </a:prstGeom>
        </p:spPr>
        <p:txBody>
          <a:bodyPr/>
          <a:lstStyle/>
          <a:p>
            <a:r>
              <a:rPr lang="en-US" sz="2400" dirty="0"/>
              <a:t>Speak their language (Dr. Susan Block)</a:t>
            </a:r>
          </a:p>
          <a:p>
            <a:r>
              <a:rPr lang="en-US" sz="2400" dirty="0"/>
              <a:t>Understand and personally align to the organization’s direction and priorities and culture and values</a:t>
            </a:r>
          </a:p>
          <a:p>
            <a:r>
              <a:rPr lang="en-US" sz="2400" dirty="0"/>
              <a:t>Illustrate, translate how your work supports organizational goals</a:t>
            </a:r>
          </a:p>
          <a:p>
            <a:r>
              <a:rPr lang="en-US" sz="2400" dirty="0"/>
              <a:t>Take action even if you don’t have the authority over resources – demonstrate success, get results (Lori </a:t>
            </a:r>
            <a:r>
              <a:rPr lang="en-US" sz="2400" dirty="0" err="1"/>
              <a:t>Roop</a:t>
            </a:r>
            <a:r>
              <a:rPr lang="en-US" sz="2400" dirty="0"/>
              <a:t>)</a:t>
            </a:r>
          </a:p>
          <a:p>
            <a:r>
              <a:rPr lang="en-US" sz="2400" dirty="0"/>
              <a:t>Make your great outcomes visible (Dr. Kaminski)</a:t>
            </a:r>
          </a:p>
          <a:p>
            <a:r>
              <a:rPr lang="en-US" sz="2400" dirty="0"/>
              <a:t>Inspire/recruit champions and followers (Bill Jennings)</a:t>
            </a:r>
          </a:p>
          <a:p>
            <a:r>
              <a:rPr lang="en-US" sz="2400" dirty="0"/>
              <a:t>Build confidence through proven execution (Sarah </a:t>
            </a:r>
            <a:r>
              <a:rPr lang="en-US" sz="2400" dirty="0" err="1"/>
              <a:t>Kadish</a:t>
            </a:r>
            <a:r>
              <a:rPr lang="en-US" sz="2400" dirty="0"/>
              <a:t>)</a:t>
            </a:r>
          </a:p>
          <a:p>
            <a:r>
              <a:rPr lang="en-US" sz="2400" dirty="0"/>
              <a:t>Reflect, reflect, reflect (Dartmouth)</a:t>
            </a:r>
          </a:p>
          <a:p>
            <a:r>
              <a:rPr lang="en-US" sz="2400" dirty="0"/>
              <a:t>Use effective communication strategies (Ice bucket challenge)</a:t>
            </a:r>
          </a:p>
        </p:txBody>
      </p:sp>
      <p:pic>
        <p:nvPicPr>
          <p:cNvPr id="4" name="Picture 3"/>
          <p:cNvPicPr>
            <a:picLocks noChangeAspect="1"/>
          </p:cNvPicPr>
          <p:nvPr/>
        </p:nvPicPr>
        <p:blipFill>
          <a:blip r:embed="rId2"/>
          <a:stretch>
            <a:fillRect/>
          </a:stretch>
        </p:blipFill>
        <p:spPr>
          <a:xfrm>
            <a:off x="6433921" y="0"/>
            <a:ext cx="2667000" cy="1524000"/>
          </a:xfrm>
          <a:prstGeom prst="rect">
            <a:avLst/>
          </a:prstGeom>
        </p:spPr>
      </p:pic>
    </p:spTree>
    <p:extLst>
      <p:ext uri="{BB962C8B-B14F-4D97-AF65-F5344CB8AC3E}">
        <p14:creationId xmlns:p14="http://schemas.microsoft.com/office/powerpoint/2010/main" val="126328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01763"/>
            <a:ext cx="9067800"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6272" y="0"/>
            <a:ext cx="7296150" cy="4525963"/>
          </a:xfrm>
        </p:spPr>
        <p:txBody>
          <a:bodyPr rtlCol="0">
            <a:normAutofit/>
          </a:bodyPr>
          <a:lstStyle/>
          <a:p>
            <a:pPr marL="365760" indent="-256032" eaLnBrk="1" fontAlgn="auto" hangingPunct="1">
              <a:spcAft>
                <a:spcPts val="0"/>
              </a:spcAft>
              <a:buFont typeface="Wingdings 3"/>
              <a:buChar char=""/>
              <a:defRPr/>
            </a:pPr>
            <a:endParaRPr lang="en-US" dirty="0"/>
          </a:p>
          <a:p>
            <a:pPr marL="0" indent="0" eaLnBrk="1" fontAlgn="auto" hangingPunct="1">
              <a:spcAft>
                <a:spcPts val="0"/>
              </a:spcAft>
              <a:buFont typeface="Wingdings 3"/>
              <a:buNone/>
              <a:defRPr/>
            </a:pPr>
            <a:r>
              <a:rPr lang="en-US" sz="3200" dirty="0"/>
              <a:t>Never believe that a few caring people cannot change the world. For in fact, that is all who ever have. </a:t>
            </a:r>
          </a:p>
          <a:p>
            <a:pPr marL="0" indent="0" eaLnBrk="1" fontAlgn="auto" hangingPunct="1">
              <a:spcAft>
                <a:spcPts val="0"/>
              </a:spcAft>
              <a:buFont typeface="Wingdings 3"/>
              <a:buNone/>
              <a:defRPr/>
            </a:pPr>
            <a:endParaRPr lang="en-US" sz="3200" dirty="0"/>
          </a:p>
          <a:p>
            <a:pPr marL="0" indent="0" eaLnBrk="1" fontAlgn="auto" hangingPunct="1">
              <a:spcAft>
                <a:spcPts val="0"/>
              </a:spcAft>
              <a:buFont typeface="Wingdings 3"/>
              <a:buNone/>
              <a:defRPr/>
            </a:pPr>
            <a:r>
              <a:rPr lang="en-US" sz="3200" dirty="0"/>
              <a:t>Margaret Mead</a:t>
            </a:r>
          </a:p>
          <a:p>
            <a:pPr marL="0" indent="0" eaLnBrk="1" fontAlgn="auto" hangingPunct="1">
              <a:spcAft>
                <a:spcPts val="0"/>
              </a:spcAft>
              <a:buFont typeface="Wingdings 3"/>
              <a:buNone/>
              <a:defRPr/>
            </a:pPr>
            <a:endParaRPr lang="en-US" sz="3200" dirty="0"/>
          </a:p>
        </p:txBody>
      </p:sp>
      <p:sp>
        <p:nvSpPr>
          <p:cNvPr id="68611" name="Slide Number Placeholder 3"/>
          <p:cNvSpPr>
            <a:spLocks noGrp="1"/>
          </p:cNvSpPr>
          <p:nvPr>
            <p:ph type="sldNum" sz="quarter" idx="4294967295"/>
          </p:nvPr>
        </p:nvSpPr>
        <p:spPr bwMode="auto">
          <a:xfrm>
            <a:off x="7104063" y="6453188"/>
            <a:ext cx="1196975" cy="40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02D682CC-118B-4B67-883E-0A1D03500348}" type="slidenum">
              <a:rPr lang="en-US" altLang="en-US" smtClean="0"/>
              <a:pPr/>
              <a:t>22</a:t>
            </a:fld>
            <a:endParaRPr lang="en-US" altLang="en-US"/>
          </a:p>
        </p:txBody>
      </p:sp>
      <p:pic>
        <p:nvPicPr>
          <p:cNvPr id="686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163" y="3524250"/>
            <a:ext cx="5562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2128838"/>
            <a:ext cx="3043237"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5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ltLang="en-US">
              <a:ea typeface="ＭＳ Ｐゴシック" pitchFamily="34" charset="-128"/>
            </a:endParaRPr>
          </a:p>
        </p:txBody>
      </p:sp>
      <p:sp>
        <p:nvSpPr>
          <p:cNvPr id="55299" name="Rectangle 3"/>
          <p:cNvSpPr>
            <a:spLocks noGrp="1" noChangeArrowheads="1"/>
          </p:cNvSpPr>
          <p:nvPr>
            <p:ph idx="4294967295"/>
          </p:nvPr>
        </p:nvSpPr>
        <p:spPr>
          <a:xfrm>
            <a:off x="457200" y="1600200"/>
            <a:ext cx="8229600" cy="4114800"/>
          </a:xfrm>
          <a:prstGeom prst="rect">
            <a:avLst/>
          </a:prstGeom>
        </p:spPr>
        <p:txBody>
          <a:bodyPr/>
          <a:lstStyle/>
          <a:p>
            <a:pPr eaLnBrk="1" hangingPunct="1"/>
            <a:endParaRPr lang="en-US" altLang="en-US">
              <a:ea typeface="ＭＳ Ｐゴシック" pitchFamily="34" charset="-128"/>
            </a:endParaRPr>
          </a:p>
        </p:txBody>
      </p:sp>
      <p:pic>
        <p:nvPicPr>
          <p:cNvPr id="55300" name="Picture 4" descr="SOG_5026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7150"/>
            <a:ext cx="1051560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28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9548"/>
            <a:ext cx="7772400" cy="457200"/>
          </a:xfrm>
        </p:spPr>
        <p:txBody>
          <a:bodyPr/>
          <a:lstStyle/>
          <a:p>
            <a:r>
              <a:rPr lang="en-US" sz="3600" dirty="0">
                <a:solidFill>
                  <a:schemeClr val="accent5">
                    <a:lumMod val="75000"/>
                  </a:schemeClr>
                </a:solidFill>
              </a:rPr>
              <a:t>Today’s Learning Objectives</a:t>
            </a:r>
          </a:p>
        </p:txBody>
      </p:sp>
      <p:sp>
        <p:nvSpPr>
          <p:cNvPr id="3" name="TextBox 2"/>
          <p:cNvSpPr txBox="1"/>
          <p:nvPr/>
        </p:nvSpPr>
        <p:spPr>
          <a:xfrm>
            <a:off x="533400" y="1848727"/>
            <a:ext cx="8077200" cy="3046988"/>
          </a:xfrm>
          <a:prstGeom prst="rect">
            <a:avLst/>
          </a:prstGeom>
          <a:noFill/>
        </p:spPr>
        <p:txBody>
          <a:bodyPr wrap="square" rtlCol="0">
            <a:spAutoFit/>
          </a:bodyPr>
          <a:lstStyle/>
          <a:p>
            <a:pPr marL="342900" indent="-342900">
              <a:buFont typeface="Arial" panose="020B0604020202020204" pitchFamily="34" charset="0"/>
              <a:buChar char="•"/>
            </a:pPr>
            <a:r>
              <a:rPr lang="en-US" sz="3200" b="1" dirty="0"/>
              <a:t>To develop an appreciation of the importance of investing in your leadership development</a:t>
            </a:r>
          </a:p>
          <a:p>
            <a:pPr marL="342900" indent="-342900">
              <a:buFont typeface="Arial" panose="020B0604020202020204" pitchFamily="34" charset="0"/>
              <a:buChar char="•"/>
            </a:pPr>
            <a:r>
              <a:rPr lang="en-US" sz="3200" dirty="0">
                <a:solidFill>
                  <a:schemeClr val="bg1">
                    <a:lumMod val="65000"/>
                  </a:schemeClr>
                </a:solidFill>
              </a:rPr>
              <a:t>To become skillful at working with the C-suite to invest in research development and translation</a:t>
            </a:r>
            <a:r>
              <a:rPr lang="en-US" sz="2400" dirty="0">
                <a:solidFill>
                  <a:schemeClr val="bg1">
                    <a:lumMod val="65000"/>
                  </a:schemeClr>
                </a:solidFill>
              </a:rPr>
              <a:t>	</a:t>
            </a:r>
            <a:endParaRPr lang="en-US" dirty="0">
              <a:solidFill>
                <a:schemeClr val="bg1">
                  <a:lumMod val="6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156" y="0"/>
            <a:ext cx="267584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50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400800" cy="457200"/>
          </a:xfrm>
        </p:spPr>
        <p:txBody>
          <a:bodyPr/>
          <a:lstStyle/>
          <a:p>
            <a:r>
              <a:rPr lang="en-US" sz="3600" dirty="0">
                <a:solidFill>
                  <a:srgbClr val="005B99"/>
                </a:solidFill>
              </a:rPr>
              <a:t>Embracing Change</a:t>
            </a:r>
          </a:p>
        </p:txBody>
      </p:sp>
      <p:sp>
        <p:nvSpPr>
          <p:cNvPr id="3" name="Content Placeholder 2"/>
          <p:cNvSpPr>
            <a:spLocks noGrp="1"/>
          </p:cNvSpPr>
          <p:nvPr>
            <p:ph idx="1"/>
          </p:nvPr>
        </p:nvSpPr>
        <p:spPr>
          <a:xfrm>
            <a:off x="887186" y="1905000"/>
            <a:ext cx="7295731" cy="4525963"/>
          </a:xfrm>
        </p:spPr>
        <p:txBody>
          <a:bodyPr/>
          <a:lstStyle/>
          <a:p>
            <a:pPr marL="0" indent="0">
              <a:buNone/>
            </a:pPr>
            <a:r>
              <a:rPr lang="en-US" sz="3200" b="1" dirty="0"/>
              <a:t>Everyone thinks of changing the world, but no one thinks of changing himself. </a:t>
            </a:r>
          </a:p>
          <a:p>
            <a:pPr marL="0" indent="0">
              <a:buNone/>
            </a:pPr>
            <a:endParaRPr lang="en-US" sz="3200" b="1" dirty="0"/>
          </a:p>
          <a:p>
            <a:pPr marL="0" indent="0">
              <a:buNone/>
            </a:pPr>
            <a:r>
              <a:rPr lang="en-US" sz="3200" b="1" dirty="0"/>
              <a:t>Leo Tolstoy</a:t>
            </a:r>
            <a:br>
              <a:rPr lang="en-US" sz="3200" b="1" dirty="0"/>
            </a:br>
            <a:endParaRPr lang="en-US" sz="3200" b="1" dirty="0"/>
          </a:p>
        </p:txBody>
      </p:sp>
      <p:pic>
        <p:nvPicPr>
          <p:cNvPr id="4" name="Picture 3"/>
          <p:cNvPicPr>
            <a:picLocks noChangeAspect="1"/>
          </p:cNvPicPr>
          <p:nvPr/>
        </p:nvPicPr>
        <p:blipFill>
          <a:blip r:embed="rId2"/>
          <a:stretch>
            <a:fillRect/>
          </a:stretch>
        </p:blipFill>
        <p:spPr>
          <a:xfrm>
            <a:off x="4187078" y="3513364"/>
            <a:ext cx="4943315" cy="3339193"/>
          </a:xfrm>
          <a:prstGeom prst="rect">
            <a:avLst/>
          </a:prstGeom>
        </p:spPr>
      </p:pic>
      <p:sp>
        <p:nvSpPr>
          <p:cNvPr id="5" name="Rectangle 4">
            <a:extLst>
              <a:ext uri="{FF2B5EF4-FFF2-40B4-BE49-F238E27FC236}">
                <a16:creationId xmlns:a16="http://schemas.microsoft.com/office/drawing/2014/main" id="{212DB5BD-3736-4771-8B63-6A96C4D0869B}"/>
              </a:ext>
            </a:extLst>
          </p:cNvPr>
          <p:cNvSpPr/>
          <p:nvPr/>
        </p:nvSpPr>
        <p:spPr>
          <a:xfrm>
            <a:off x="7010400" y="481781"/>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72781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a:t>To change a habit, make a conscious decision, then act out the new behavior.</a:t>
            </a:r>
          </a:p>
          <a:p>
            <a:pPr marL="0" indent="0">
              <a:buNone/>
            </a:pPr>
            <a:endParaRPr lang="en-US" sz="3200" dirty="0"/>
          </a:p>
          <a:p>
            <a:pPr marL="0" indent="0">
              <a:buNone/>
            </a:pPr>
            <a:r>
              <a:rPr lang="en-US" sz="3200" dirty="0"/>
              <a:t>Maxwell </a:t>
            </a:r>
            <a:r>
              <a:rPr lang="en-US" sz="3200" dirty="0" err="1"/>
              <a:t>Maltz</a:t>
            </a:r>
            <a:endParaRPr lang="en-US" sz="3200" dirty="0"/>
          </a:p>
          <a:p>
            <a:endParaRPr lang="en-US" dirty="0"/>
          </a:p>
          <a:p>
            <a:endParaRPr lang="en-US" dirty="0"/>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4575871" y="3131457"/>
            <a:ext cx="4366745" cy="3328987"/>
          </a:xfrm>
          <a:prstGeom prst="rect">
            <a:avLst/>
          </a:prstGeom>
        </p:spPr>
      </p:pic>
      <p:sp>
        <p:nvSpPr>
          <p:cNvPr id="5" name="Rectangle 4">
            <a:extLst>
              <a:ext uri="{FF2B5EF4-FFF2-40B4-BE49-F238E27FC236}">
                <a16:creationId xmlns:a16="http://schemas.microsoft.com/office/drawing/2014/main" id="{F6E74C11-EFAD-4B80-ADDB-3D4A0051D0FD}"/>
              </a:ext>
            </a:extLst>
          </p:cNvPr>
          <p:cNvSpPr/>
          <p:nvPr/>
        </p:nvSpPr>
        <p:spPr>
          <a:xfrm>
            <a:off x="7010400" y="481781"/>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30436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00800" cy="457200"/>
          </a:xfrm>
        </p:spPr>
        <p:txBody>
          <a:bodyPr/>
          <a:lstStyle/>
          <a:p>
            <a:r>
              <a:rPr lang="en-US" sz="4000" dirty="0">
                <a:solidFill>
                  <a:srgbClr val="005B99"/>
                </a:solidFill>
              </a:rPr>
              <a:t>Leadership</a:t>
            </a:r>
          </a:p>
        </p:txBody>
      </p:sp>
      <p:sp>
        <p:nvSpPr>
          <p:cNvPr id="3" name="Content Placeholder 2"/>
          <p:cNvSpPr>
            <a:spLocks noGrp="1"/>
          </p:cNvSpPr>
          <p:nvPr>
            <p:ph idx="4294967295"/>
          </p:nvPr>
        </p:nvSpPr>
        <p:spPr>
          <a:xfrm>
            <a:off x="457200" y="1143001"/>
            <a:ext cx="8229600" cy="4525963"/>
          </a:xfrm>
          <a:prstGeom prst="rect">
            <a:avLst/>
          </a:prstGeom>
        </p:spPr>
        <p:txBody>
          <a:bodyPr/>
          <a:lstStyle/>
          <a:p>
            <a:pPr marL="0" indent="0">
              <a:buNone/>
            </a:pPr>
            <a:r>
              <a:rPr lang="en-US" sz="2800" dirty="0">
                <a:latin typeface="+mj-lt"/>
              </a:rPr>
              <a:t>If you think you are leading, </a:t>
            </a:r>
          </a:p>
          <a:p>
            <a:pPr marL="0" indent="0">
              <a:buNone/>
            </a:pPr>
            <a:endParaRPr lang="en-US" sz="2800" dirty="0">
              <a:latin typeface="+mj-lt"/>
            </a:endParaRPr>
          </a:p>
          <a:p>
            <a:pPr marL="0" indent="0">
              <a:buNone/>
            </a:pPr>
            <a:r>
              <a:rPr lang="en-US" sz="2800" dirty="0">
                <a:latin typeface="+mj-lt"/>
              </a:rPr>
              <a:t>    look behind you, </a:t>
            </a:r>
          </a:p>
          <a:p>
            <a:pPr marL="0" indent="0">
              <a:buNone/>
            </a:pPr>
            <a:endParaRPr lang="en-US" sz="2800" dirty="0">
              <a:latin typeface="+mj-lt"/>
            </a:endParaRPr>
          </a:p>
          <a:p>
            <a:pPr marL="0" indent="0">
              <a:buNone/>
            </a:pPr>
            <a:r>
              <a:rPr lang="en-US" sz="2800" dirty="0">
                <a:latin typeface="+mj-lt"/>
              </a:rPr>
              <a:t>	if there is no one there, you are not leading, </a:t>
            </a:r>
          </a:p>
          <a:p>
            <a:pPr marL="0" indent="0">
              <a:buNone/>
            </a:pPr>
            <a:endParaRPr lang="en-US" sz="2800" dirty="0">
              <a:latin typeface="+mj-lt"/>
            </a:endParaRPr>
          </a:p>
          <a:p>
            <a:pPr marL="0" indent="0">
              <a:buNone/>
            </a:pPr>
            <a:r>
              <a:rPr lang="en-US" sz="2800" dirty="0">
                <a:latin typeface="+mj-lt"/>
              </a:rPr>
              <a:t>				you are only taking a walk. </a:t>
            </a:r>
          </a:p>
          <a:p>
            <a:pPr marL="0" indent="0">
              <a:buNone/>
            </a:pPr>
            <a:endParaRPr lang="en-US" dirty="0">
              <a:latin typeface="+mj-lt"/>
            </a:endParaRPr>
          </a:p>
          <a:p>
            <a:endParaRPr lang="en-US"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43513"/>
            <a:ext cx="91440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2254335-4133-435D-9AFE-08AA158261B0}"/>
              </a:ext>
            </a:extLst>
          </p:cNvPr>
          <p:cNvSpPr/>
          <p:nvPr/>
        </p:nvSpPr>
        <p:spPr>
          <a:xfrm>
            <a:off x="7010400" y="481781"/>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15473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19D9-0A57-4201-8BD1-D1D8625B813D}"/>
              </a:ext>
            </a:extLst>
          </p:cNvPr>
          <p:cNvSpPr>
            <a:spLocks noGrp="1"/>
          </p:cNvSpPr>
          <p:nvPr>
            <p:ph type="title"/>
          </p:nvPr>
        </p:nvSpPr>
        <p:spPr>
          <a:xfrm>
            <a:off x="685800" y="304800"/>
            <a:ext cx="6400800" cy="457200"/>
          </a:xfrm>
        </p:spPr>
        <p:txBody>
          <a:bodyPr/>
          <a:lstStyle/>
          <a:p>
            <a:endParaRPr lang="en-US" sz="3200" dirty="0"/>
          </a:p>
        </p:txBody>
      </p:sp>
      <p:pic>
        <p:nvPicPr>
          <p:cNvPr id="5" name="Content Placeholder 4">
            <a:extLst>
              <a:ext uri="{FF2B5EF4-FFF2-40B4-BE49-F238E27FC236}">
                <a16:creationId xmlns:a16="http://schemas.microsoft.com/office/drawing/2014/main" id="{1183F28C-689F-43BC-A0C0-654FC642CE14}"/>
              </a:ext>
            </a:extLst>
          </p:cNvPr>
          <p:cNvPicPr>
            <a:picLocks noGrp="1" noChangeAspect="1"/>
          </p:cNvPicPr>
          <p:nvPr>
            <p:ph idx="1"/>
          </p:nvPr>
        </p:nvPicPr>
        <p:blipFill>
          <a:blip r:embed="rId2"/>
          <a:stretch>
            <a:fillRect/>
          </a:stretch>
        </p:blipFill>
        <p:spPr>
          <a:xfrm>
            <a:off x="-4916" y="17206"/>
            <a:ext cx="9148916" cy="3448050"/>
          </a:xfrm>
        </p:spPr>
      </p:pic>
      <p:sp>
        <p:nvSpPr>
          <p:cNvPr id="6" name="TextBox 5">
            <a:extLst>
              <a:ext uri="{FF2B5EF4-FFF2-40B4-BE49-F238E27FC236}">
                <a16:creationId xmlns:a16="http://schemas.microsoft.com/office/drawing/2014/main" id="{82D9A0FA-C985-45CB-B6B6-6184EBFF3CE7}"/>
              </a:ext>
            </a:extLst>
          </p:cNvPr>
          <p:cNvSpPr txBox="1"/>
          <p:nvPr/>
        </p:nvSpPr>
        <p:spPr>
          <a:xfrm>
            <a:off x="2133600" y="3995678"/>
            <a:ext cx="4468762" cy="2862322"/>
          </a:xfrm>
          <a:prstGeom prst="rect">
            <a:avLst/>
          </a:prstGeom>
          <a:noFill/>
        </p:spPr>
        <p:txBody>
          <a:bodyPr wrap="square" rtlCol="0">
            <a:spAutoFit/>
          </a:bodyPr>
          <a:lstStyle/>
          <a:p>
            <a:pPr algn="ctr"/>
            <a:r>
              <a:rPr lang="en-US" sz="3600" b="1" dirty="0">
                <a:solidFill>
                  <a:srgbClr val="D60093"/>
                </a:solidFill>
              </a:rPr>
              <a:t>Reflection</a:t>
            </a:r>
          </a:p>
          <a:p>
            <a:pPr algn="ctr"/>
            <a:r>
              <a:rPr lang="en-US" sz="3600" b="1" dirty="0">
                <a:solidFill>
                  <a:srgbClr val="D60093"/>
                </a:solidFill>
              </a:rPr>
              <a:t>Deliberate practice</a:t>
            </a:r>
          </a:p>
          <a:p>
            <a:pPr algn="ctr"/>
            <a:r>
              <a:rPr lang="en-US" sz="3600" b="1" dirty="0">
                <a:solidFill>
                  <a:srgbClr val="D60093"/>
                </a:solidFill>
              </a:rPr>
              <a:t>Coaching</a:t>
            </a:r>
          </a:p>
          <a:p>
            <a:pPr algn="ctr"/>
            <a:r>
              <a:rPr lang="en-US" sz="3600" b="1" dirty="0">
                <a:solidFill>
                  <a:srgbClr val="D60093"/>
                </a:solidFill>
              </a:rPr>
              <a:t>Repeat</a:t>
            </a:r>
          </a:p>
          <a:p>
            <a:endParaRPr lang="en-US" dirty="0"/>
          </a:p>
          <a:p>
            <a:endParaRPr lang="en-US" dirty="0"/>
          </a:p>
        </p:txBody>
      </p:sp>
      <p:sp>
        <p:nvSpPr>
          <p:cNvPr id="9" name="Arrow: Curved Left 8">
            <a:extLst>
              <a:ext uri="{FF2B5EF4-FFF2-40B4-BE49-F238E27FC236}">
                <a16:creationId xmlns:a16="http://schemas.microsoft.com/office/drawing/2014/main" id="{8F2ED44D-4D8A-4FB0-BF42-B38A39ED90D5}"/>
              </a:ext>
            </a:extLst>
          </p:cNvPr>
          <p:cNvSpPr/>
          <p:nvPr/>
        </p:nvSpPr>
        <p:spPr>
          <a:xfrm rot="10958202">
            <a:off x="1271153" y="3916537"/>
            <a:ext cx="1371600" cy="22902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302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838200" y="381000"/>
            <a:ext cx="6400800" cy="457200"/>
          </a:xfrm>
        </p:spPr>
        <p:txBody>
          <a:bodyPr/>
          <a:lstStyle/>
          <a:p>
            <a:r>
              <a:rPr lang="en-US" altLang="en-US" sz="3600" b="1"/>
              <a:t>Grit</a:t>
            </a:r>
          </a:p>
        </p:txBody>
      </p:sp>
      <p:sp>
        <p:nvSpPr>
          <p:cNvPr id="83971" name="Content Placeholder 2"/>
          <p:cNvSpPr>
            <a:spLocks noGrp="1"/>
          </p:cNvSpPr>
          <p:nvPr>
            <p:ph idx="1"/>
          </p:nvPr>
        </p:nvSpPr>
        <p:spPr>
          <a:xfrm>
            <a:off x="457200" y="1066800"/>
            <a:ext cx="5105400" cy="4525963"/>
          </a:xfrm>
        </p:spPr>
        <p:txBody>
          <a:bodyPr/>
          <a:lstStyle/>
          <a:p>
            <a:r>
              <a:rPr lang="en-US" altLang="en-US" sz="2400" dirty="0"/>
              <a:t>Grit is passion and perseverance for long-term goals</a:t>
            </a:r>
          </a:p>
          <a:p>
            <a:r>
              <a:rPr lang="en-US" altLang="en-US" sz="2400" dirty="0"/>
              <a:t>Grit is having stamina</a:t>
            </a:r>
          </a:p>
          <a:p>
            <a:r>
              <a:rPr lang="en-US" altLang="en-US" sz="2400" dirty="0"/>
              <a:t>Grit is sticking with your future day in and day out, not just for the week, not just for the month but for years….and working really hard to make that future a reality</a:t>
            </a:r>
          </a:p>
          <a:p>
            <a:r>
              <a:rPr lang="en-US" altLang="en-US" sz="2400" dirty="0"/>
              <a:t>Grit is living life like it is a marathon, not a sprint</a:t>
            </a:r>
          </a:p>
          <a:p>
            <a:r>
              <a:rPr lang="en-US" altLang="en-US" sz="2400" dirty="0"/>
              <a:t>You improve by deliberate practice and knowing your passion and focus</a:t>
            </a:r>
          </a:p>
          <a:p>
            <a:r>
              <a:rPr lang="en-US" altLang="en-US" sz="2400" dirty="0"/>
              <a:t>Angela Duckworth – grow resilient children</a:t>
            </a:r>
          </a:p>
        </p:txBody>
      </p:sp>
      <p:pic>
        <p:nvPicPr>
          <p:cNvPr id="839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0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553200" y="3657601"/>
            <a:ext cx="2514600" cy="3200400"/>
          </a:xfrm>
        </p:spPr>
      </p:pic>
      <p:sp>
        <p:nvSpPr>
          <p:cNvPr id="4" name="Slide Number Placeholder 3"/>
          <p:cNvSpPr>
            <a:spLocks noGrp="1"/>
          </p:cNvSpPr>
          <p:nvPr>
            <p:ph type="sldNum" sz="quarter" idx="4294967295"/>
          </p:nvPr>
        </p:nvSpPr>
        <p:spPr>
          <a:xfrm>
            <a:off x="7773988" y="5578475"/>
            <a:ext cx="857250" cy="669925"/>
          </a:xfrm>
          <a:prstGeom prst="rect">
            <a:avLst/>
          </a:prstGeom>
        </p:spPr>
        <p:txBody>
          <a:bodyPr/>
          <a:lstStyle/>
          <a:p>
            <a:pPr>
              <a:defRPr/>
            </a:pPr>
            <a:fld id="{1AC11C92-02E5-432B-B5C3-5EEC6394F740}" type="slidenum">
              <a:rPr lang="en-US" altLang="en-US" smtClean="0"/>
              <a:pPr>
                <a:defRPr/>
              </a:pPr>
              <a:t>9</a:t>
            </a:fld>
            <a:endParaRPr lang="en-US" altLang="en-US"/>
          </a:p>
        </p:txBody>
      </p:sp>
      <p:sp>
        <p:nvSpPr>
          <p:cNvPr id="21509" name="TextBox 5"/>
          <p:cNvSpPr txBox="1">
            <a:spLocks noChangeArrowheads="1"/>
          </p:cNvSpPr>
          <p:nvPr/>
        </p:nvSpPr>
        <p:spPr bwMode="auto">
          <a:xfrm>
            <a:off x="414338" y="168275"/>
            <a:ext cx="3689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r>
              <a:rPr lang="en-US" altLang="en-US" sz="3600" dirty="0">
                <a:solidFill>
                  <a:srgbClr val="005B99"/>
                </a:solidFill>
              </a:rPr>
              <a:t>John Van </a:t>
            </a:r>
            <a:r>
              <a:rPr lang="en-US" altLang="en-US" sz="3600" dirty="0" err="1">
                <a:solidFill>
                  <a:srgbClr val="005B99"/>
                </a:solidFill>
              </a:rPr>
              <a:t>Hengel</a:t>
            </a:r>
            <a:endParaRPr lang="en-US" altLang="en-US" sz="3600" dirty="0">
              <a:solidFill>
                <a:srgbClr val="005B99"/>
              </a:solidFill>
            </a:endParaRPr>
          </a:p>
        </p:txBody>
      </p:sp>
      <p:sp>
        <p:nvSpPr>
          <p:cNvPr id="21510" name="TextBox 6"/>
          <p:cNvSpPr txBox="1">
            <a:spLocks noChangeArrowheads="1"/>
          </p:cNvSpPr>
          <p:nvPr/>
        </p:nvSpPr>
        <p:spPr bwMode="auto">
          <a:xfrm>
            <a:off x="387124" y="1047750"/>
            <a:ext cx="82169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buFont typeface="Arial" panose="020B0604020202020204" pitchFamily="34" charset="0"/>
              <a:buChar char="•"/>
            </a:pPr>
            <a:r>
              <a:rPr lang="en-US" altLang="en-US" dirty="0"/>
              <a:t>Born in Wisconsin, son of a nurse and pharmacist</a:t>
            </a:r>
          </a:p>
          <a:p>
            <a:pPr>
              <a:buFont typeface="Arial" panose="020B0604020202020204" pitchFamily="34" charset="0"/>
              <a:buChar char="•"/>
            </a:pPr>
            <a:r>
              <a:rPr lang="en-US" altLang="en-US" dirty="0"/>
              <a:t>Graduated from college, became beach bun</a:t>
            </a:r>
          </a:p>
          <a:p>
            <a:pPr>
              <a:buFont typeface="Arial" panose="020B0604020202020204" pitchFamily="34" charset="0"/>
              <a:buChar char="•"/>
            </a:pPr>
            <a:r>
              <a:rPr lang="en-US" altLang="en-US" dirty="0"/>
              <a:t>Married, two sons, divorced</a:t>
            </a:r>
          </a:p>
          <a:p>
            <a:pPr>
              <a:buFont typeface="Arial" panose="020B0604020202020204" pitchFamily="34" charset="0"/>
              <a:buChar char="•"/>
            </a:pPr>
            <a:r>
              <a:rPr lang="en-US" altLang="en-US" dirty="0"/>
              <a:t>Injured working in a rock quarry at 40 </a:t>
            </a:r>
          </a:p>
          <a:p>
            <a:pPr>
              <a:buFont typeface="Arial" panose="020B0604020202020204" pitchFamily="34" charset="0"/>
              <a:buChar char="•"/>
            </a:pPr>
            <a:r>
              <a:rPr lang="en-US" altLang="en-US" dirty="0"/>
              <a:t>Age 44 took a vow of poverty</a:t>
            </a:r>
          </a:p>
          <a:p>
            <a:pPr>
              <a:buFont typeface="Arial" panose="020B0604020202020204" pitchFamily="34" charset="0"/>
              <a:buChar char="•"/>
            </a:pPr>
            <a:r>
              <a:rPr lang="en-US" altLang="en-US" dirty="0"/>
              <a:t>Lived in donated room above garage, secondhand clothes, ate at soup kitchens</a:t>
            </a:r>
          </a:p>
          <a:p>
            <a:pPr>
              <a:buFont typeface="Arial" panose="020B0604020202020204" pitchFamily="34" charset="0"/>
              <a:buChar char="•"/>
            </a:pPr>
            <a:r>
              <a:rPr lang="en-US" altLang="en-US" dirty="0"/>
              <a:t>Founded first food bank in America – St. Mary’s  in Phoenix - 1967	</a:t>
            </a:r>
          </a:p>
          <a:p>
            <a:pPr>
              <a:buFont typeface="Arial" panose="020B0604020202020204" pitchFamily="34" charset="0"/>
              <a:buChar char="•"/>
            </a:pPr>
            <a:r>
              <a:rPr lang="en-US" altLang="en-US" dirty="0"/>
              <a:t>“Father of Food Banking”</a:t>
            </a:r>
          </a:p>
          <a:p>
            <a:pPr>
              <a:buFont typeface="Arial" panose="020B0604020202020204" pitchFamily="34" charset="0"/>
              <a:buChar char="•"/>
            </a:pPr>
            <a:r>
              <a:rPr lang="en-US" altLang="en-US" dirty="0"/>
              <a:t>Started Second Harvest</a:t>
            </a:r>
          </a:p>
          <a:p>
            <a:pPr>
              <a:buFont typeface="Arial" panose="020B0604020202020204" pitchFamily="34" charset="0"/>
              <a:buChar char="•"/>
            </a:pPr>
            <a:r>
              <a:rPr lang="en-US" altLang="en-US" dirty="0"/>
              <a:t>Mother Teresa Lifetime Achievement Award</a:t>
            </a:r>
          </a:p>
          <a:p>
            <a:pPr>
              <a:buFont typeface="Arial" panose="020B0604020202020204" pitchFamily="34" charset="0"/>
              <a:buChar char="•"/>
            </a:pPr>
            <a:r>
              <a:rPr lang="en-US" altLang="en-US" dirty="0"/>
              <a:t>Humanitarian Congressional Award</a:t>
            </a:r>
          </a:p>
          <a:p>
            <a:pPr>
              <a:buFont typeface="Arial" panose="020B0604020202020204" pitchFamily="34" charset="0"/>
              <a:buChar char="•"/>
            </a:pPr>
            <a:r>
              <a:rPr lang="en-US" altLang="en-US" dirty="0"/>
              <a:t>Knighted</a:t>
            </a:r>
          </a:p>
        </p:txBody>
      </p:sp>
      <p:sp>
        <p:nvSpPr>
          <p:cNvPr id="3" name="Rounded Rectangle 2"/>
          <p:cNvSpPr/>
          <p:nvPr/>
        </p:nvSpPr>
        <p:spPr>
          <a:xfrm>
            <a:off x="7088188" y="491440"/>
            <a:ext cx="1979612" cy="6515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6250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5068</TotalTime>
  <Words>1149</Words>
  <Application>Microsoft Office PowerPoint</Application>
  <PresentationFormat>On-screen Show (4:3)</PresentationFormat>
  <Paragraphs>173</Paragraphs>
  <Slides>23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Unicode MS</vt:lpstr>
      <vt:lpstr>Calibri</vt:lpstr>
      <vt:lpstr>Gill Sans MT</vt:lpstr>
      <vt:lpstr>Times New Roman</vt:lpstr>
      <vt:lpstr>Verdana</vt:lpstr>
      <vt:lpstr>Wingdings</vt:lpstr>
      <vt:lpstr>Wingdings 3</vt:lpstr>
      <vt:lpstr>1_Office Theme</vt:lpstr>
      <vt:lpstr>LHS K12 Program Leading Change Portland, Oregon November 17,  2021</vt:lpstr>
      <vt:lpstr>PowerPoint Presentation</vt:lpstr>
      <vt:lpstr>Today’s Learning Objectives</vt:lpstr>
      <vt:lpstr>Embracing Change</vt:lpstr>
      <vt:lpstr>PowerPoint Presentation</vt:lpstr>
      <vt:lpstr>Leadership</vt:lpstr>
      <vt:lpstr>PowerPoint Presentation</vt:lpstr>
      <vt:lpstr>Grit</vt:lpstr>
      <vt:lpstr>PowerPoint Presentation</vt:lpstr>
      <vt:lpstr>Testimonial</vt:lpstr>
      <vt:lpstr>Today’s Learning Objectives</vt:lpstr>
      <vt:lpstr>Taxonomy of Decision-Making Models</vt:lpstr>
      <vt:lpstr>What Factors Drive Which Model is Used? </vt:lpstr>
      <vt:lpstr>PowerPoint Presentation</vt:lpstr>
      <vt:lpstr>PowerPoint Presentation</vt:lpstr>
      <vt:lpstr>Conditions for the Use of Power </vt:lpstr>
      <vt:lpstr>PowerPoint Presentation</vt:lpstr>
      <vt:lpstr>Stakeholder Analysis</vt:lpstr>
      <vt:lpstr>PowerPoint Presentation</vt:lpstr>
      <vt:lpstr>    Ways to Tell if You have Influence</vt:lpstr>
      <vt:lpstr>To Influence Effectively</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Unraveling Evaluation and Management Coding</dc:title>
  <dc:creator>Laurie Daigle</dc:creator>
  <cp:lastModifiedBy>Janet Porter</cp:lastModifiedBy>
  <cp:revision>183</cp:revision>
  <cp:lastPrinted>2021-11-17T15:27:32Z</cp:lastPrinted>
  <dcterms:created xsi:type="dcterms:W3CDTF">2011-10-12T19:40:47Z</dcterms:created>
  <dcterms:modified xsi:type="dcterms:W3CDTF">2021-11-17T16:14:21Z</dcterms:modified>
</cp:coreProperties>
</file>